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handoutMasterIdLst>
    <p:handoutMasterId r:id="rId99"/>
  </p:handoutMasterIdLst>
  <p:sldIdLst>
    <p:sldId id="440" r:id="rId2"/>
    <p:sldId id="443" r:id="rId3"/>
    <p:sldId id="450" r:id="rId4"/>
    <p:sldId id="444" r:id="rId5"/>
    <p:sldId id="451" r:id="rId6"/>
    <p:sldId id="501" r:id="rId7"/>
    <p:sldId id="492" r:id="rId8"/>
    <p:sldId id="456" r:id="rId9"/>
    <p:sldId id="455" r:id="rId10"/>
    <p:sldId id="452" r:id="rId11"/>
    <p:sldId id="454" r:id="rId12"/>
    <p:sldId id="457" r:id="rId13"/>
    <p:sldId id="458" r:id="rId14"/>
    <p:sldId id="509" r:id="rId15"/>
    <p:sldId id="510" r:id="rId16"/>
    <p:sldId id="490" r:id="rId17"/>
    <p:sldId id="506" r:id="rId18"/>
    <p:sldId id="460" r:id="rId19"/>
    <p:sldId id="489" r:id="rId20"/>
    <p:sldId id="484" r:id="rId21"/>
    <p:sldId id="485" r:id="rId22"/>
    <p:sldId id="486" r:id="rId23"/>
    <p:sldId id="487" r:id="rId24"/>
    <p:sldId id="488" r:id="rId25"/>
    <p:sldId id="459" r:id="rId26"/>
    <p:sldId id="471" r:id="rId27"/>
    <p:sldId id="472" r:id="rId28"/>
    <p:sldId id="477" r:id="rId29"/>
    <p:sldId id="461" r:id="rId30"/>
    <p:sldId id="473" r:id="rId31"/>
    <p:sldId id="474" r:id="rId32"/>
    <p:sldId id="462" r:id="rId33"/>
    <p:sldId id="475" r:id="rId34"/>
    <p:sldId id="476" r:id="rId35"/>
    <p:sldId id="478" r:id="rId36"/>
    <p:sldId id="479" r:id="rId37"/>
    <p:sldId id="464" r:id="rId38"/>
    <p:sldId id="480" r:id="rId39"/>
    <p:sldId id="465" r:id="rId40"/>
    <p:sldId id="481" r:id="rId41"/>
    <p:sldId id="482" r:id="rId42"/>
    <p:sldId id="483" r:id="rId43"/>
    <p:sldId id="453" r:id="rId44"/>
    <p:sldId id="491" r:id="rId45"/>
    <p:sldId id="495" r:id="rId46"/>
    <p:sldId id="494" r:id="rId47"/>
    <p:sldId id="493" r:id="rId48"/>
    <p:sldId id="496" r:id="rId49"/>
    <p:sldId id="498" r:id="rId50"/>
    <p:sldId id="499" r:id="rId51"/>
    <p:sldId id="497" r:id="rId52"/>
    <p:sldId id="500" r:id="rId53"/>
    <p:sldId id="502" r:id="rId54"/>
    <p:sldId id="503" r:id="rId55"/>
    <p:sldId id="505" r:id="rId56"/>
    <p:sldId id="507" r:id="rId57"/>
    <p:sldId id="508" r:id="rId58"/>
    <p:sldId id="513" r:id="rId59"/>
    <p:sldId id="514" r:id="rId60"/>
    <p:sldId id="515" r:id="rId61"/>
    <p:sldId id="512" r:id="rId62"/>
    <p:sldId id="516" r:id="rId63"/>
    <p:sldId id="517" r:id="rId64"/>
    <p:sldId id="518" r:id="rId65"/>
    <p:sldId id="519" r:id="rId66"/>
    <p:sldId id="520" r:id="rId67"/>
    <p:sldId id="522" r:id="rId68"/>
    <p:sldId id="521" r:id="rId69"/>
    <p:sldId id="523" r:id="rId70"/>
    <p:sldId id="524" r:id="rId71"/>
    <p:sldId id="525" r:id="rId72"/>
    <p:sldId id="526" r:id="rId73"/>
    <p:sldId id="527" r:id="rId74"/>
    <p:sldId id="550" r:id="rId75"/>
    <p:sldId id="538" r:id="rId76"/>
    <p:sldId id="528" r:id="rId77"/>
    <p:sldId id="539" r:id="rId78"/>
    <p:sldId id="540" r:id="rId79"/>
    <p:sldId id="541" r:id="rId80"/>
    <p:sldId id="542" r:id="rId81"/>
    <p:sldId id="543" r:id="rId82"/>
    <p:sldId id="544" r:id="rId83"/>
    <p:sldId id="545" r:id="rId84"/>
    <p:sldId id="546" r:id="rId85"/>
    <p:sldId id="547" r:id="rId86"/>
    <p:sldId id="548" r:id="rId87"/>
    <p:sldId id="549" r:id="rId88"/>
    <p:sldId id="551" r:id="rId89"/>
    <p:sldId id="552" r:id="rId90"/>
    <p:sldId id="530" r:id="rId91"/>
    <p:sldId id="529" r:id="rId92"/>
    <p:sldId id="534" r:id="rId93"/>
    <p:sldId id="553" r:id="rId94"/>
    <p:sldId id="535" r:id="rId95"/>
    <p:sldId id="536" r:id="rId96"/>
    <p:sldId id="537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E17100-B054-4AB8-92F2-FFA5DF03F60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FDE91A5C-D4B9-405A-990F-4C23F052F5CC}">
      <dgm:prSet phldrT="[Text]" phldr="0"/>
      <dgm:spPr/>
      <dgm:t>
        <a:bodyPr/>
        <a:lstStyle/>
        <a:p>
          <a:r>
            <a:rPr lang="en-MY" dirty="0"/>
            <a:t>Data Ingestion</a:t>
          </a:r>
        </a:p>
      </dgm:t>
    </dgm:pt>
    <dgm:pt modelId="{8F650C70-7A05-4CBC-8566-9109D4E2C565}" type="parTrans" cxnId="{448F0542-A419-42A9-A9FD-F1A98FF6B0A6}">
      <dgm:prSet/>
      <dgm:spPr/>
      <dgm:t>
        <a:bodyPr/>
        <a:lstStyle/>
        <a:p>
          <a:endParaRPr lang="en-MY"/>
        </a:p>
      </dgm:t>
    </dgm:pt>
    <dgm:pt modelId="{74A96B04-053F-4AF5-81FB-52C64AA83595}" type="sibTrans" cxnId="{448F0542-A419-42A9-A9FD-F1A98FF6B0A6}">
      <dgm:prSet/>
      <dgm:spPr/>
      <dgm:t>
        <a:bodyPr/>
        <a:lstStyle/>
        <a:p>
          <a:endParaRPr lang="en-MY"/>
        </a:p>
      </dgm:t>
    </dgm:pt>
    <dgm:pt modelId="{691EC170-F2CB-4696-AB3F-7DF061FE271E}">
      <dgm:prSet phldrT="[Text]" phldr="0"/>
      <dgm:spPr/>
      <dgm:t>
        <a:bodyPr/>
        <a:lstStyle/>
        <a:p>
          <a:r>
            <a:rPr lang="en-MY" dirty="0"/>
            <a:t>Calculate Order Flow Factors Value</a:t>
          </a:r>
        </a:p>
      </dgm:t>
    </dgm:pt>
    <dgm:pt modelId="{72FC22C2-5A2A-4C9B-821D-C515A9747817}" type="parTrans" cxnId="{BCE5E9A8-29AE-488A-A56A-528A686244D0}">
      <dgm:prSet/>
      <dgm:spPr/>
      <dgm:t>
        <a:bodyPr/>
        <a:lstStyle/>
        <a:p>
          <a:endParaRPr lang="en-MY"/>
        </a:p>
      </dgm:t>
    </dgm:pt>
    <dgm:pt modelId="{319D8EC3-7FB7-4FE6-B60A-FAFF9E42C622}" type="sibTrans" cxnId="{BCE5E9A8-29AE-488A-A56A-528A686244D0}">
      <dgm:prSet/>
      <dgm:spPr/>
      <dgm:t>
        <a:bodyPr/>
        <a:lstStyle/>
        <a:p>
          <a:endParaRPr lang="en-MY"/>
        </a:p>
      </dgm:t>
    </dgm:pt>
    <dgm:pt modelId="{9DA2D115-29FF-424E-8BE6-A3C435E6F75A}">
      <dgm:prSet phldrT="[Text]" phldr="0"/>
      <dgm:spPr/>
      <dgm:t>
        <a:bodyPr/>
        <a:lstStyle/>
        <a:p>
          <a:r>
            <a:rPr lang="en-MY" dirty="0"/>
            <a:t>Assign Rank for t=x</a:t>
          </a:r>
        </a:p>
      </dgm:t>
    </dgm:pt>
    <dgm:pt modelId="{7DD9C06A-3E26-4995-B1B1-BC8C4217CAB1}" type="parTrans" cxnId="{4E5839BC-2C59-4CAE-A77F-344560EE90D6}">
      <dgm:prSet/>
      <dgm:spPr/>
      <dgm:t>
        <a:bodyPr/>
        <a:lstStyle/>
        <a:p>
          <a:endParaRPr lang="en-MY"/>
        </a:p>
      </dgm:t>
    </dgm:pt>
    <dgm:pt modelId="{4008D0F4-4BF4-4AEB-A795-90DF011D8EB1}" type="sibTrans" cxnId="{4E5839BC-2C59-4CAE-A77F-344560EE90D6}">
      <dgm:prSet/>
      <dgm:spPr/>
      <dgm:t>
        <a:bodyPr/>
        <a:lstStyle/>
        <a:p>
          <a:endParaRPr lang="en-MY"/>
        </a:p>
      </dgm:t>
    </dgm:pt>
    <dgm:pt modelId="{055F396B-7364-40B6-9376-A4618CCEF4AE}">
      <dgm:prSet phldrT="[Text]" phldr="0"/>
      <dgm:spPr/>
      <dgm:t>
        <a:bodyPr/>
        <a:lstStyle/>
        <a:p>
          <a:r>
            <a:rPr lang="en-MY" dirty="0"/>
            <a:t>Find RIC using t=x + lag</a:t>
          </a:r>
        </a:p>
      </dgm:t>
    </dgm:pt>
    <dgm:pt modelId="{F70BA063-78A8-4E24-A84A-21171A63DE15}" type="parTrans" cxnId="{584341AE-4AD4-4C7F-A40B-C199FD549C00}">
      <dgm:prSet/>
      <dgm:spPr/>
      <dgm:t>
        <a:bodyPr/>
        <a:lstStyle/>
        <a:p>
          <a:endParaRPr lang="en-MY"/>
        </a:p>
      </dgm:t>
    </dgm:pt>
    <dgm:pt modelId="{252C40DC-3E5C-4C72-B635-9876D3416B5E}" type="sibTrans" cxnId="{584341AE-4AD4-4C7F-A40B-C199FD549C00}">
      <dgm:prSet/>
      <dgm:spPr/>
      <dgm:t>
        <a:bodyPr/>
        <a:lstStyle/>
        <a:p>
          <a:endParaRPr lang="en-MY"/>
        </a:p>
      </dgm:t>
    </dgm:pt>
    <dgm:pt modelId="{897AB3A8-65F3-4D1A-96F7-014054BD52FD}">
      <dgm:prSet phldrT="[Text]" phldr="0"/>
      <dgm:spPr/>
      <dgm:t>
        <a:bodyPr/>
        <a:lstStyle/>
        <a:p>
          <a:r>
            <a:rPr lang="en-MY" dirty="0"/>
            <a:t>Repeat process for n times</a:t>
          </a:r>
        </a:p>
      </dgm:t>
    </dgm:pt>
    <dgm:pt modelId="{09B001F7-F77E-40E5-B8D4-A7BC9D806010}" type="parTrans" cxnId="{032B16DE-C247-4C66-9A3C-D8A5E06E5D52}">
      <dgm:prSet/>
      <dgm:spPr/>
      <dgm:t>
        <a:bodyPr/>
        <a:lstStyle/>
        <a:p>
          <a:endParaRPr lang="en-MY"/>
        </a:p>
      </dgm:t>
    </dgm:pt>
    <dgm:pt modelId="{4FB8D382-AE20-4600-B762-128023518974}" type="sibTrans" cxnId="{032B16DE-C247-4C66-9A3C-D8A5E06E5D52}">
      <dgm:prSet/>
      <dgm:spPr/>
      <dgm:t>
        <a:bodyPr/>
        <a:lstStyle/>
        <a:p>
          <a:endParaRPr lang="en-MY"/>
        </a:p>
      </dgm:t>
    </dgm:pt>
    <dgm:pt modelId="{828481EC-2836-4B94-8BBB-33B6BCC76D59}">
      <dgm:prSet phldrT="[Text]" phldr="0"/>
      <dgm:spPr/>
      <dgm:t>
        <a:bodyPr/>
        <a:lstStyle/>
        <a:p>
          <a:r>
            <a:rPr lang="en-MY" dirty="0"/>
            <a:t>Find mean RIC and p-value</a:t>
          </a:r>
        </a:p>
      </dgm:t>
    </dgm:pt>
    <dgm:pt modelId="{3E18E14C-E526-4A5F-BAF2-BDA038CBAFCA}" type="parTrans" cxnId="{59A9D7E1-5C27-4241-BF90-29BF59778874}">
      <dgm:prSet/>
      <dgm:spPr/>
      <dgm:t>
        <a:bodyPr/>
        <a:lstStyle/>
        <a:p>
          <a:endParaRPr lang="en-MY"/>
        </a:p>
      </dgm:t>
    </dgm:pt>
    <dgm:pt modelId="{225CC398-9058-4481-947F-57B0BB445956}" type="sibTrans" cxnId="{59A9D7E1-5C27-4241-BF90-29BF59778874}">
      <dgm:prSet/>
      <dgm:spPr/>
      <dgm:t>
        <a:bodyPr/>
        <a:lstStyle/>
        <a:p>
          <a:endParaRPr lang="en-MY"/>
        </a:p>
      </dgm:t>
    </dgm:pt>
    <dgm:pt modelId="{04E5ACDA-0E66-4790-BF37-FA4C6581F5BC}">
      <dgm:prSet phldrT="[Text]" phldr="0"/>
      <dgm:spPr/>
      <dgm:t>
        <a:bodyPr/>
        <a:lstStyle/>
        <a:p>
          <a:r>
            <a:rPr lang="en-MY" dirty="0"/>
            <a:t>RIC &gt; 0.03 = good factor</a:t>
          </a:r>
        </a:p>
      </dgm:t>
    </dgm:pt>
    <dgm:pt modelId="{92343911-C347-4F3B-B1D2-6EBC81B70374}" type="parTrans" cxnId="{97626F37-6069-41E5-96A0-B59F3EAE9AF4}">
      <dgm:prSet/>
      <dgm:spPr/>
      <dgm:t>
        <a:bodyPr/>
        <a:lstStyle/>
        <a:p>
          <a:endParaRPr lang="en-MY"/>
        </a:p>
      </dgm:t>
    </dgm:pt>
    <dgm:pt modelId="{B89EA021-D756-4F4A-8358-201319DF78F5}" type="sibTrans" cxnId="{97626F37-6069-41E5-96A0-B59F3EAE9AF4}">
      <dgm:prSet/>
      <dgm:spPr/>
      <dgm:t>
        <a:bodyPr/>
        <a:lstStyle/>
        <a:p>
          <a:endParaRPr lang="en-MY"/>
        </a:p>
      </dgm:t>
    </dgm:pt>
    <dgm:pt modelId="{772376AD-7E0B-40E0-BE88-DEFEF3BAAFE1}">
      <dgm:prSet phldrT="[Text]" phldr="0"/>
      <dgm:spPr/>
      <dgm:t>
        <a:bodyPr/>
        <a:lstStyle/>
        <a:p>
          <a:r>
            <a:rPr lang="en-MY"/>
            <a:t>Calculation of Imformation Ratio</a:t>
          </a:r>
          <a:endParaRPr lang="en-MY" dirty="0"/>
        </a:p>
      </dgm:t>
    </dgm:pt>
    <dgm:pt modelId="{3E70D468-41A0-4F29-8578-2B39EAB7FDC5}" type="parTrans" cxnId="{5EF416F6-9C65-4E54-A657-B4CC47A0BF7C}">
      <dgm:prSet/>
      <dgm:spPr/>
      <dgm:t>
        <a:bodyPr/>
        <a:lstStyle/>
        <a:p>
          <a:endParaRPr lang="en-MY"/>
        </a:p>
      </dgm:t>
    </dgm:pt>
    <dgm:pt modelId="{5E7B515A-CA43-4EB0-A046-6BDD2C064C2E}" type="sibTrans" cxnId="{5EF416F6-9C65-4E54-A657-B4CC47A0BF7C}">
      <dgm:prSet/>
      <dgm:spPr/>
      <dgm:t>
        <a:bodyPr/>
        <a:lstStyle/>
        <a:p>
          <a:endParaRPr lang="en-MY"/>
        </a:p>
      </dgm:t>
    </dgm:pt>
    <dgm:pt modelId="{C8B12575-BFEA-43E7-8609-D00890E4970E}">
      <dgm:prSet phldrT="[Text]" phldr="0"/>
      <dgm:spPr/>
      <dgm:t>
        <a:bodyPr/>
        <a:lstStyle/>
        <a:p>
          <a:r>
            <a:rPr lang="en-MY"/>
            <a:t>Lead-Lag Analysis</a:t>
          </a:r>
          <a:endParaRPr lang="en-MY" dirty="0"/>
        </a:p>
      </dgm:t>
    </dgm:pt>
    <dgm:pt modelId="{848C3DF0-A25E-4E2E-9440-9F877D0654E4}" type="parTrans" cxnId="{F2DFE496-C998-4D4D-9BBC-3E82398B74E8}">
      <dgm:prSet/>
      <dgm:spPr/>
      <dgm:t>
        <a:bodyPr/>
        <a:lstStyle/>
        <a:p>
          <a:endParaRPr lang="en-MY"/>
        </a:p>
      </dgm:t>
    </dgm:pt>
    <dgm:pt modelId="{9B775B45-EE3D-4956-B226-EE797F17928D}" type="sibTrans" cxnId="{F2DFE496-C998-4D4D-9BBC-3E82398B74E8}">
      <dgm:prSet/>
      <dgm:spPr/>
      <dgm:t>
        <a:bodyPr/>
        <a:lstStyle/>
        <a:p>
          <a:endParaRPr lang="en-MY"/>
        </a:p>
      </dgm:t>
    </dgm:pt>
    <dgm:pt modelId="{C985C82F-D76C-493D-B85B-605A4AD13D9D}" type="pres">
      <dgm:prSet presAssocID="{C3E17100-B054-4AB8-92F2-FFA5DF03F60D}" presName="Name0" presStyleCnt="0">
        <dgm:presLayoutVars>
          <dgm:dir/>
          <dgm:resizeHandles val="exact"/>
        </dgm:presLayoutVars>
      </dgm:prSet>
      <dgm:spPr/>
    </dgm:pt>
    <dgm:pt modelId="{27D80ACD-5CBF-4BF6-805B-CC8E99990AD5}" type="pres">
      <dgm:prSet presAssocID="{FDE91A5C-D4B9-405A-990F-4C23F052F5CC}" presName="node" presStyleLbl="node1" presStyleIdx="0" presStyleCnt="9">
        <dgm:presLayoutVars>
          <dgm:bulletEnabled val="1"/>
        </dgm:presLayoutVars>
      </dgm:prSet>
      <dgm:spPr/>
    </dgm:pt>
    <dgm:pt modelId="{0407E9E9-DB61-4273-83E2-55A5F9633519}" type="pres">
      <dgm:prSet presAssocID="{74A96B04-053F-4AF5-81FB-52C64AA83595}" presName="sibTrans" presStyleLbl="sibTrans1D1" presStyleIdx="0" presStyleCnt="8"/>
      <dgm:spPr/>
    </dgm:pt>
    <dgm:pt modelId="{6B06E373-C05B-4768-B069-21AD898A1869}" type="pres">
      <dgm:prSet presAssocID="{74A96B04-053F-4AF5-81FB-52C64AA83595}" presName="connectorText" presStyleLbl="sibTrans1D1" presStyleIdx="0" presStyleCnt="8"/>
      <dgm:spPr/>
    </dgm:pt>
    <dgm:pt modelId="{E60C7A5E-FF57-451E-9DC5-5301F2A548D7}" type="pres">
      <dgm:prSet presAssocID="{691EC170-F2CB-4696-AB3F-7DF061FE271E}" presName="node" presStyleLbl="node1" presStyleIdx="1" presStyleCnt="9">
        <dgm:presLayoutVars>
          <dgm:bulletEnabled val="1"/>
        </dgm:presLayoutVars>
      </dgm:prSet>
      <dgm:spPr/>
    </dgm:pt>
    <dgm:pt modelId="{6A340D9A-7EC8-4BE6-94B1-BAF05438D339}" type="pres">
      <dgm:prSet presAssocID="{319D8EC3-7FB7-4FE6-B60A-FAFF9E42C622}" presName="sibTrans" presStyleLbl="sibTrans1D1" presStyleIdx="1" presStyleCnt="8"/>
      <dgm:spPr/>
    </dgm:pt>
    <dgm:pt modelId="{363982C9-5556-4554-8B57-EAC864927D4B}" type="pres">
      <dgm:prSet presAssocID="{319D8EC3-7FB7-4FE6-B60A-FAFF9E42C622}" presName="connectorText" presStyleLbl="sibTrans1D1" presStyleIdx="1" presStyleCnt="8"/>
      <dgm:spPr/>
    </dgm:pt>
    <dgm:pt modelId="{C6AC613C-EC2A-4610-BCF1-792EA3874EB1}" type="pres">
      <dgm:prSet presAssocID="{C8B12575-BFEA-43E7-8609-D00890E4970E}" presName="node" presStyleLbl="node1" presStyleIdx="2" presStyleCnt="9">
        <dgm:presLayoutVars>
          <dgm:bulletEnabled val="1"/>
        </dgm:presLayoutVars>
      </dgm:prSet>
      <dgm:spPr/>
    </dgm:pt>
    <dgm:pt modelId="{597E0DB7-5990-46FD-843D-3BC06759FF25}" type="pres">
      <dgm:prSet presAssocID="{9B775B45-EE3D-4956-B226-EE797F17928D}" presName="sibTrans" presStyleLbl="sibTrans1D1" presStyleIdx="2" presStyleCnt="8"/>
      <dgm:spPr/>
    </dgm:pt>
    <dgm:pt modelId="{33688D0C-E39B-4ECB-9693-A9D13DF4D8BA}" type="pres">
      <dgm:prSet presAssocID="{9B775B45-EE3D-4956-B226-EE797F17928D}" presName="connectorText" presStyleLbl="sibTrans1D1" presStyleIdx="2" presStyleCnt="8"/>
      <dgm:spPr/>
    </dgm:pt>
    <dgm:pt modelId="{033D21F6-F155-4533-B2C6-87B8022F4488}" type="pres">
      <dgm:prSet presAssocID="{9DA2D115-29FF-424E-8BE6-A3C435E6F75A}" presName="node" presStyleLbl="node1" presStyleIdx="3" presStyleCnt="9">
        <dgm:presLayoutVars>
          <dgm:bulletEnabled val="1"/>
        </dgm:presLayoutVars>
      </dgm:prSet>
      <dgm:spPr/>
    </dgm:pt>
    <dgm:pt modelId="{2C98ACE3-58B4-4902-BCD1-1BF88A953C51}" type="pres">
      <dgm:prSet presAssocID="{4008D0F4-4BF4-4AEB-A795-90DF011D8EB1}" presName="sibTrans" presStyleLbl="sibTrans1D1" presStyleIdx="3" presStyleCnt="8"/>
      <dgm:spPr/>
    </dgm:pt>
    <dgm:pt modelId="{630400A9-53E0-429C-B38B-D23839D32F90}" type="pres">
      <dgm:prSet presAssocID="{4008D0F4-4BF4-4AEB-A795-90DF011D8EB1}" presName="connectorText" presStyleLbl="sibTrans1D1" presStyleIdx="3" presStyleCnt="8"/>
      <dgm:spPr/>
    </dgm:pt>
    <dgm:pt modelId="{1FEC46DE-D5D2-46D3-BE16-584A5B9F4316}" type="pres">
      <dgm:prSet presAssocID="{055F396B-7364-40B6-9376-A4618CCEF4AE}" presName="node" presStyleLbl="node1" presStyleIdx="4" presStyleCnt="9">
        <dgm:presLayoutVars>
          <dgm:bulletEnabled val="1"/>
        </dgm:presLayoutVars>
      </dgm:prSet>
      <dgm:spPr/>
    </dgm:pt>
    <dgm:pt modelId="{419D8C3E-3605-4D0C-8E94-B7D16F7418FB}" type="pres">
      <dgm:prSet presAssocID="{252C40DC-3E5C-4C72-B635-9876D3416B5E}" presName="sibTrans" presStyleLbl="sibTrans1D1" presStyleIdx="4" presStyleCnt="8"/>
      <dgm:spPr/>
    </dgm:pt>
    <dgm:pt modelId="{9FC33686-5730-4B5E-9B33-EABDB1E2F2FC}" type="pres">
      <dgm:prSet presAssocID="{252C40DC-3E5C-4C72-B635-9876D3416B5E}" presName="connectorText" presStyleLbl="sibTrans1D1" presStyleIdx="4" presStyleCnt="8"/>
      <dgm:spPr/>
    </dgm:pt>
    <dgm:pt modelId="{F68A5E61-BAE7-4EB6-AB87-B18F2DE19FCD}" type="pres">
      <dgm:prSet presAssocID="{897AB3A8-65F3-4D1A-96F7-014054BD52FD}" presName="node" presStyleLbl="node1" presStyleIdx="5" presStyleCnt="9">
        <dgm:presLayoutVars>
          <dgm:bulletEnabled val="1"/>
        </dgm:presLayoutVars>
      </dgm:prSet>
      <dgm:spPr/>
    </dgm:pt>
    <dgm:pt modelId="{601F680E-85EF-4715-9778-36711B9A11D3}" type="pres">
      <dgm:prSet presAssocID="{4FB8D382-AE20-4600-B762-128023518974}" presName="sibTrans" presStyleLbl="sibTrans1D1" presStyleIdx="5" presStyleCnt="8"/>
      <dgm:spPr/>
    </dgm:pt>
    <dgm:pt modelId="{17680154-6B96-41B6-A168-49642F2201CC}" type="pres">
      <dgm:prSet presAssocID="{4FB8D382-AE20-4600-B762-128023518974}" presName="connectorText" presStyleLbl="sibTrans1D1" presStyleIdx="5" presStyleCnt="8"/>
      <dgm:spPr/>
    </dgm:pt>
    <dgm:pt modelId="{B769EB2E-B32F-41C0-B7C9-B17032425387}" type="pres">
      <dgm:prSet presAssocID="{828481EC-2836-4B94-8BBB-33B6BCC76D59}" presName="node" presStyleLbl="node1" presStyleIdx="6" presStyleCnt="9">
        <dgm:presLayoutVars>
          <dgm:bulletEnabled val="1"/>
        </dgm:presLayoutVars>
      </dgm:prSet>
      <dgm:spPr/>
    </dgm:pt>
    <dgm:pt modelId="{E7C6FEF2-0133-4BA6-BB01-FD4F6187B9BA}" type="pres">
      <dgm:prSet presAssocID="{225CC398-9058-4481-947F-57B0BB445956}" presName="sibTrans" presStyleLbl="sibTrans1D1" presStyleIdx="6" presStyleCnt="8"/>
      <dgm:spPr/>
    </dgm:pt>
    <dgm:pt modelId="{B60403B6-0B59-4A46-8935-36656F96E3D1}" type="pres">
      <dgm:prSet presAssocID="{225CC398-9058-4481-947F-57B0BB445956}" presName="connectorText" presStyleLbl="sibTrans1D1" presStyleIdx="6" presStyleCnt="8"/>
      <dgm:spPr/>
    </dgm:pt>
    <dgm:pt modelId="{C3C0A403-6640-4717-89DB-DB3372A00570}" type="pres">
      <dgm:prSet presAssocID="{04E5ACDA-0E66-4790-BF37-FA4C6581F5BC}" presName="node" presStyleLbl="node1" presStyleIdx="7" presStyleCnt="9">
        <dgm:presLayoutVars>
          <dgm:bulletEnabled val="1"/>
        </dgm:presLayoutVars>
      </dgm:prSet>
      <dgm:spPr/>
    </dgm:pt>
    <dgm:pt modelId="{691A6B12-90AC-4796-A521-1BB8D5E46CC7}" type="pres">
      <dgm:prSet presAssocID="{B89EA021-D756-4F4A-8358-201319DF78F5}" presName="sibTrans" presStyleLbl="sibTrans1D1" presStyleIdx="7" presStyleCnt="8"/>
      <dgm:spPr/>
    </dgm:pt>
    <dgm:pt modelId="{4CFA9058-795D-44B1-B133-54D91C5B8D3F}" type="pres">
      <dgm:prSet presAssocID="{B89EA021-D756-4F4A-8358-201319DF78F5}" presName="connectorText" presStyleLbl="sibTrans1D1" presStyleIdx="7" presStyleCnt="8"/>
      <dgm:spPr/>
    </dgm:pt>
    <dgm:pt modelId="{E4DEC1B0-5CED-4995-90A1-445343413476}" type="pres">
      <dgm:prSet presAssocID="{772376AD-7E0B-40E0-BE88-DEFEF3BAAFE1}" presName="node" presStyleLbl="node1" presStyleIdx="8" presStyleCnt="9">
        <dgm:presLayoutVars>
          <dgm:bulletEnabled val="1"/>
        </dgm:presLayoutVars>
      </dgm:prSet>
      <dgm:spPr/>
    </dgm:pt>
  </dgm:ptLst>
  <dgm:cxnLst>
    <dgm:cxn modelId="{AEDE7802-364B-4CA6-ABE2-D6D9AE67DD33}" type="presOf" srcId="{B89EA021-D756-4F4A-8358-201319DF78F5}" destId="{4CFA9058-795D-44B1-B133-54D91C5B8D3F}" srcOrd="1" destOrd="0" presId="urn:microsoft.com/office/officeart/2005/8/layout/bProcess3"/>
    <dgm:cxn modelId="{97C89102-6923-4E23-B153-C10DDB0A9245}" type="presOf" srcId="{4008D0F4-4BF4-4AEB-A795-90DF011D8EB1}" destId="{2C98ACE3-58B4-4902-BCD1-1BF88A953C51}" srcOrd="0" destOrd="0" presId="urn:microsoft.com/office/officeart/2005/8/layout/bProcess3"/>
    <dgm:cxn modelId="{A975AD03-3066-4FD1-910E-16F064C1B77F}" type="presOf" srcId="{4008D0F4-4BF4-4AEB-A795-90DF011D8EB1}" destId="{630400A9-53E0-429C-B38B-D23839D32F90}" srcOrd="1" destOrd="0" presId="urn:microsoft.com/office/officeart/2005/8/layout/bProcess3"/>
    <dgm:cxn modelId="{B3B33C09-9161-4155-92D5-0BE27EF45D00}" type="presOf" srcId="{4FB8D382-AE20-4600-B762-128023518974}" destId="{17680154-6B96-41B6-A168-49642F2201CC}" srcOrd="1" destOrd="0" presId="urn:microsoft.com/office/officeart/2005/8/layout/bProcess3"/>
    <dgm:cxn modelId="{97626F37-6069-41E5-96A0-B59F3EAE9AF4}" srcId="{C3E17100-B054-4AB8-92F2-FFA5DF03F60D}" destId="{04E5ACDA-0E66-4790-BF37-FA4C6581F5BC}" srcOrd="7" destOrd="0" parTransId="{92343911-C347-4F3B-B1D2-6EBC81B70374}" sibTransId="{B89EA021-D756-4F4A-8358-201319DF78F5}"/>
    <dgm:cxn modelId="{507AA138-9D4B-4C3D-B193-529127B942C8}" type="presOf" srcId="{04E5ACDA-0E66-4790-BF37-FA4C6581F5BC}" destId="{C3C0A403-6640-4717-89DB-DB3372A00570}" srcOrd="0" destOrd="0" presId="urn:microsoft.com/office/officeart/2005/8/layout/bProcess3"/>
    <dgm:cxn modelId="{655C673C-B821-4469-AC9D-F3F7AB0ED3B9}" type="presOf" srcId="{9DA2D115-29FF-424E-8BE6-A3C435E6F75A}" destId="{033D21F6-F155-4533-B2C6-87B8022F4488}" srcOrd="0" destOrd="0" presId="urn:microsoft.com/office/officeart/2005/8/layout/bProcess3"/>
    <dgm:cxn modelId="{8F15573D-7E10-47AB-97D5-27EAF1B7EBE3}" type="presOf" srcId="{C3E17100-B054-4AB8-92F2-FFA5DF03F60D}" destId="{C985C82F-D76C-493D-B85B-605A4AD13D9D}" srcOrd="0" destOrd="0" presId="urn:microsoft.com/office/officeart/2005/8/layout/bProcess3"/>
    <dgm:cxn modelId="{448F0542-A419-42A9-A9FD-F1A98FF6B0A6}" srcId="{C3E17100-B054-4AB8-92F2-FFA5DF03F60D}" destId="{FDE91A5C-D4B9-405A-990F-4C23F052F5CC}" srcOrd="0" destOrd="0" parTransId="{8F650C70-7A05-4CBC-8566-9109D4E2C565}" sibTransId="{74A96B04-053F-4AF5-81FB-52C64AA83595}"/>
    <dgm:cxn modelId="{889AAD65-7AF1-47E3-9876-61DFBD920443}" type="presOf" srcId="{9B775B45-EE3D-4956-B226-EE797F17928D}" destId="{597E0DB7-5990-46FD-843D-3BC06759FF25}" srcOrd="0" destOrd="0" presId="urn:microsoft.com/office/officeart/2005/8/layout/bProcess3"/>
    <dgm:cxn modelId="{9005B767-4B6F-497D-967E-5992EDEE2886}" type="presOf" srcId="{772376AD-7E0B-40E0-BE88-DEFEF3BAAFE1}" destId="{E4DEC1B0-5CED-4995-90A1-445343413476}" srcOrd="0" destOrd="0" presId="urn:microsoft.com/office/officeart/2005/8/layout/bProcess3"/>
    <dgm:cxn modelId="{DA0FFD4F-CB78-470E-AA5C-A37C135C0E62}" type="presOf" srcId="{9B775B45-EE3D-4956-B226-EE797F17928D}" destId="{33688D0C-E39B-4ECB-9693-A9D13DF4D8BA}" srcOrd="1" destOrd="0" presId="urn:microsoft.com/office/officeart/2005/8/layout/bProcess3"/>
    <dgm:cxn modelId="{12B55773-D5E3-4B8F-A46F-6A024F0DA1CF}" type="presOf" srcId="{691EC170-F2CB-4696-AB3F-7DF061FE271E}" destId="{E60C7A5E-FF57-451E-9DC5-5301F2A548D7}" srcOrd="0" destOrd="0" presId="urn:microsoft.com/office/officeart/2005/8/layout/bProcess3"/>
    <dgm:cxn modelId="{526BA15A-E3C0-4FA0-9F07-B58AC7ADB81C}" type="presOf" srcId="{74A96B04-053F-4AF5-81FB-52C64AA83595}" destId="{0407E9E9-DB61-4273-83E2-55A5F9633519}" srcOrd="0" destOrd="0" presId="urn:microsoft.com/office/officeart/2005/8/layout/bProcess3"/>
    <dgm:cxn modelId="{80BF7286-EE0B-47CC-87A2-15E1C428D170}" type="presOf" srcId="{FDE91A5C-D4B9-405A-990F-4C23F052F5CC}" destId="{27D80ACD-5CBF-4BF6-805B-CC8E99990AD5}" srcOrd="0" destOrd="0" presId="urn:microsoft.com/office/officeart/2005/8/layout/bProcess3"/>
    <dgm:cxn modelId="{C8E30C8C-814B-40F5-8D5C-135F706B215E}" type="presOf" srcId="{252C40DC-3E5C-4C72-B635-9876D3416B5E}" destId="{419D8C3E-3605-4D0C-8E94-B7D16F7418FB}" srcOrd="0" destOrd="0" presId="urn:microsoft.com/office/officeart/2005/8/layout/bProcess3"/>
    <dgm:cxn modelId="{4EB66593-636F-4AF2-8F81-891F999DB99A}" type="presOf" srcId="{055F396B-7364-40B6-9376-A4618CCEF4AE}" destId="{1FEC46DE-D5D2-46D3-BE16-584A5B9F4316}" srcOrd="0" destOrd="0" presId="urn:microsoft.com/office/officeart/2005/8/layout/bProcess3"/>
    <dgm:cxn modelId="{F2DFE496-C998-4D4D-9BBC-3E82398B74E8}" srcId="{C3E17100-B054-4AB8-92F2-FFA5DF03F60D}" destId="{C8B12575-BFEA-43E7-8609-D00890E4970E}" srcOrd="2" destOrd="0" parTransId="{848C3DF0-A25E-4E2E-9440-9F877D0654E4}" sibTransId="{9B775B45-EE3D-4956-B226-EE797F17928D}"/>
    <dgm:cxn modelId="{E1662097-3678-49C0-81EF-0292B62474A7}" type="presOf" srcId="{74A96B04-053F-4AF5-81FB-52C64AA83595}" destId="{6B06E373-C05B-4768-B069-21AD898A1869}" srcOrd="1" destOrd="0" presId="urn:microsoft.com/office/officeart/2005/8/layout/bProcess3"/>
    <dgm:cxn modelId="{BCE5E9A8-29AE-488A-A56A-528A686244D0}" srcId="{C3E17100-B054-4AB8-92F2-FFA5DF03F60D}" destId="{691EC170-F2CB-4696-AB3F-7DF061FE271E}" srcOrd="1" destOrd="0" parTransId="{72FC22C2-5A2A-4C9B-821D-C515A9747817}" sibTransId="{319D8EC3-7FB7-4FE6-B60A-FAFF9E42C622}"/>
    <dgm:cxn modelId="{5FDD0CA9-FF7E-4479-8C81-399DE94E616B}" type="presOf" srcId="{828481EC-2836-4B94-8BBB-33B6BCC76D59}" destId="{B769EB2E-B32F-41C0-B7C9-B17032425387}" srcOrd="0" destOrd="0" presId="urn:microsoft.com/office/officeart/2005/8/layout/bProcess3"/>
    <dgm:cxn modelId="{195018AE-F24F-4E62-8228-628F3EEFD194}" type="presOf" srcId="{252C40DC-3E5C-4C72-B635-9876D3416B5E}" destId="{9FC33686-5730-4B5E-9B33-EABDB1E2F2FC}" srcOrd="1" destOrd="0" presId="urn:microsoft.com/office/officeart/2005/8/layout/bProcess3"/>
    <dgm:cxn modelId="{584341AE-4AD4-4C7F-A40B-C199FD549C00}" srcId="{C3E17100-B054-4AB8-92F2-FFA5DF03F60D}" destId="{055F396B-7364-40B6-9376-A4618CCEF4AE}" srcOrd="4" destOrd="0" parTransId="{F70BA063-78A8-4E24-A84A-21171A63DE15}" sibTransId="{252C40DC-3E5C-4C72-B635-9876D3416B5E}"/>
    <dgm:cxn modelId="{C8DF06B2-C0D9-4606-9828-0E1FD33520E6}" type="presOf" srcId="{C8B12575-BFEA-43E7-8609-D00890E4970E}" destId="{C6AC613C-EC2A-4610-BCF1-792EA3874EB1}" srcOrd="0" destOrd="0" presId="urn:microsoft.com/office/officeart/2005/8/layout/bProcess3"/>
    <dgm:cxn modelId="{63AA02B7-4AFE-45E0-BB1F-BC294AA2F0EC}" type="presOf" srcId="{319D8EC3-7FB7-4FE6-B60A-FAFF9E42C622}" destId="{6A340D9A-7EC8-4BE6-94B1-BAF05438D339}" srcOrd="0" destOrd="0" presId="urn:microsoft.com/office/officeart/2005/8/layout/bProcess3"/>
    <dgm:cxn modelId="{92A5F5BA-3452-4A78-B5DA-799EFDB75112}" type="presOf" srcId="{B89EA021-D756-4F4A-8358-201319DF78F5}" destId="{691A6B12-90AC-4796-A521-1BB8D5E46CC7}" srcOrd="0" destOrd="0" presId="urn:microsoft.com/office/officeart/2005/8/layout/bProcess3"/>
    <dgm:cxn modelId="{4E5839BC-2C59-4CAE-A77F-344560EE90D6}" srcId="{C3E17100-B054-4AB8-92F2-FFA5DF03F60D}" destId="{9DA2D115-29FF-424E-8BE6-A3C435E6F75A}" srcOrd="3" destOrd="0" parTransId="{7DD9C06A-3E26-4995-B1B1-BC8C4217CAB1}" sibTransId="{4008D0F4-4BF4-4AEB-A795-90DF011D8EB1}"/>
    <dgm:cxn modelId="{34BB5FD1-DA68-4C78-8DD2-FE5192C52D85}" type="presOf" srcId="{897AB3A8-65F3-4D1A-96F7-014054BD52FD}" destId="{F68A5E61-BAE7-4EB6-AB87-B18F2DE19FCD}" srcOrd="0" destOrd="0" presId="urn:microsoft.com/office/officeart/2005/8/layout/bProcess3"/>
    <dgm:cxn modelId="{8FE5FFD4-B0A3-41F7-BB48-6C397B8C67E2}" type="presOf" srcId="{225CC398-9058-4481-947F-57B0BB445956}" destId="{E7C6FEF2-0133-4BA6-BB01-FD4F6187B9BA}" srcOrd="0" destOrd="0" presId="urn:microsoft.com/office/officeart/2005/8/layout/bProcess3"/>
    <dgm:cxn modelId="{032B16DE-C247-4C66-9A3C-D8A5E06E5D52}" srcId="{C3E17100-B054-4AB8-92F2-FFA5DF03F60D}" destId="{897AB3A8-65F3-4D1A-96F7-014054BD52FD}" srcOrd="5" destOrd="0" parTransId="{09B001F7-F77E-40E5-B8D4-A7BC9D806010}" sibTransId="{4FB8D382-AE20-4600-B762-128023518974}"/>
    <dgm:cxn modelId="{59A9D7E1-5C27-4241-BF90-29BF59778874}" srcId="{C3E17100-B054-4AB8-92F2-FFA5DF03F60D}" destId="{828481EC-2836-4B94-8BBB-33B6BCC76D59}" srcOrd="6" destOrd="0" parTransId="{3E18E14C-E526-4A5F-BAF2-BDA038CBAFCA}" sibTransId="{225CC398-9058-4481-947F-57B0BB445956}"/>
    <dgm:cxn modelId="{6157DEE6-4AAF-4D03-BC89-ABF1788D5D17}" type="presOf" srcId="{4FB8D382-AE20-4600-B762-128023518974}" destId="{601F680E-85EF-4715-9778-36711B9A11D3}" srcOrd="0" destOrd="0" presId="urn:microsoft.com/office/officeart/2005/8/layout/bProcess3"/>
    <dgm:cxn modelId="{5EF416F6-9C65-4E54-A657-B4CC47A0BF7C}" srcId="{C3E17100-B054-4AB8-92F2-FFA5DF03F60D}" destId="{772376AD-7E0B-40E0-BE88-DEFEF3BAAFE1}" srcOrd="8" destOrd="0" parTransId="{3E70D468-41A0-4F29-8578-2B39EAB7FDC5}" sibTransId="{5E7B515A-CA43-4EB0-A046-6BDD2C064C2E}"/>
    <dgm:cxn modelId="{5ABBD6FB-159C-4945-BBFE-1303FE4469F8}" type="presOf" srcId="{225CC398-9058-4481-947F-57B0BB445956}" destId="{B60403B6-0B59-4A46-8935-36656F96E3D1}" srcOrd="1" destOrd="0" presId="urn:microsoft.com/office/officeart/2005/8/layout/bProcess3"/>
    <dgm:cxn modelId="{254CF8FD-030F-4E16-AD6B-BF48A3844333}" type="presOf" srcId="{319D8EC3-7FB7-4FE6-B60A-FAFF9E42C622}" destId="{363982C9-5556-4554-8B57-EAC864927D4B}" srcOrd="1" destOrd="0" presId="urn:microsoft.com/office/officeart/2005/8/layout/bProcess3"/>
    <dgm:cxn modelId="{E24C841C-2A4A-4BE0-A681-916FD961D602}" type="presParOf" srcId="{C985C82F-D76C-493D-B85B-605A4AD13D9D}" destId="{27D80ACD-5CBF-4BF6-805B-CC8E99990AD5}" srcOrd="0" destOrd="0" presId="urn:microsoft.com/office/officeart/2005/8/layout/bProcess3"/>
    <dgm:cxn modelId="{B2EF16C7-FB33-4E5F-9821-B5FD0435A59E}" type="presParOf" srcId="{C985C82F-D76C-493D-B85B-605A4AD13D9D}" destId="{0407E9E9-DB61-4273-83E2-55A5F9633519}" srcOrd="1" destOrd="0" presId="urn:microsoft.com/office/officeart/2005/8/layout/bProcess3"/>
    <dgm:cxn modelId="{8664935D-3C43-49FA-B50D-1B41362EFF70}" type="presParOf" srcId="{0407E9E9-DB61-4273-83E2-55A5F9633519}" destId="{6B06E373-C05B-4768-B069-21AD898A1869}" srcOrd="0" destOrd="0" presId="urn:microsoft.com/office/officeart/2005/8/layout/bProcess3"/>
    <dgm:cxn modelId="{C87CFF4D-1C05-4243-BE57-66F6529A68A0}" type="presParOf" srcId="{C985C82F-D76C-493D-B85B-605A4AD13D9D}" destId="{E60C7A5E-FF57-451E-9DC5-5301F2A548D7}" srcOrd="2" destOrd="0" presId="urn:microsoft.com/office/officeart/2005/8/layout/bProcess3"/>
    <dgm:cxn modelId="{63EF1495-43D3-4EDB-BE2C-15C82B04A33F}" type="presParOf" srcId="{C985C82F-D76C-493D-B85B-605A4AD13D9D}" destId="{6A340D9A-7EC8-4BE6-94B1-BAF05438D339}" srcOrd="3" destOrd="0" presId="urn:microsoft.com/office/officeart/2005/8/layout/bProcess3"/>
    <dgm:cxn modelId="{EBC9BCB3-3EF5-4760-A2EE-3364A09FE0F4}" type="presParOf" srcId="{6A340D9A-7EC8-4BE6-94B1-BAF05438D339}" destId="{363982C9-5556-4554-8B57-EAC864927D4B}" srcOrd="0" destOrd="0" presId="urn:microsoft.com/office/officeart/2005/8/layout/bProcess3"/>
    <dgm:cxn modelId="{5200984B-2650-4387-983F-305011E1189F}" type="presParOf" srcId="{C985C82F-D76C-493D-B85B-605A4AD13D9D}" destId="{C6AC613C-EC2A-4610-BCF1-792EA3874EB1}" srcOrd="4" destOrd="0" presId="urn:microsoft.com/office/officeart/2005/8/layout/bProcess3"/>
    <dgm:cxn modelId="{6000C227-673C-4BDA-8F89-FB2462B2A10F}" type="presParOf" srcId="{C985C82F-D76C-493D-B85B-605A4AD13D9D}" destId="{597E0DB7-5990-46FD-843D-3BC06759FF25}" srcOrd="5" destOrd="0" presId="urn:microsoft.com/office/officeart/2005/8/layout/bProcess3"/>
    <dgm:cxn modelId="{A98D655E-FA4E-4B6E-A666-49425039F9AE}" type="presParOf" srcId="{597E0DB7-5990-46FD-843D-3BC06759FF25}" destId="{33688D0C-E39B-4ECB-9693-A9D13DF4D8BA}" srcOrd="0" destOrd="0" presId="urn:microsoft.com/office/officeart/2005/8/layout/bProcess3"/>
    <dgm:cxn modelId="{96B85095-292D-415A-A116-50FB97C3F71F}" type="presParOf" srcId="{C985C82F-D76C-493D-B85B-605A4AD13D9D}" destId="{033D21F6-F155-4533-B2C6-87B8022F4488}" srcOrd="6" destOrd="0" presId="urn:microsoft.com/office/officeart/2005/8/layout/bProcess3"/>
    <dgm:cxn modelId="{85719EDC-49A5-4393-BFA7-558BC7F0F637}" type="presParOf" srcId="{C985C82F-D76C-493D-B85B-605A4AD13D9D}" destId="{2C98ACE3-58B4-4902-BCD1-1BF88A953C51}" srcOrd="7" destOrd="0" presId="urn:microsoft.com/office/officeart/2005/8/layout/bProcess3"/>
    <dgm:cxn modelId="{76D4D801-DE90-46FA-BC84-76EFEF1EFD2A}" type="presParOf" srcId="{2C98ACE3-58B4-4902-BCD1-1BF88A953C51}" destId="{630400A9-53E0-429C-B38B-D23839D32F90}" srcOrd="0" destOrd="0" presId="urn:microsoft.com/office/officeart/2005/8/layout/bProcess3"/>
    <dgm:cxn modelId="{83ECC7DB-8F64-4C91-A7AD-3B6CBA8728C5}" type="presParOf" srcId="{C985C82F-D76C-493D-B85B-605A4AD13D9D}" destId="{1FEC46DE-D5D2-46D3-BE16-584A5B9F4316}" srcOrd="8" destOrd="0" presId="urn:microsoft.com/office/officeart/2005/8/layout/bProcess3"/>
    <dgm:cxn modelId="{F8DC62D3-0CA2-4EAC-823C-F21261DE1ABB}" type="presParOf" srcId="{C985C82F-D76C-493D-B85B-605A4AD13D9D}" destId="{419D8C3E-3605-4D0C-8E94-B7D16F7418FB}" srcOrd="9" destOrd="0" presId="urn:microsoft.com/office/officeart/2005/8/layout/bProcess3"/>
    <dgm:cxn modelId="{7A8569B2-0FCC-4C67-B79F-4D04904792EF}" type="presParOf" srcId="{419D8C3E-3605-4D0C-8E94-B7D16F7418FB}" destId="{9FC33686-5730-4B5E-9B33-EABDB1E2F2FC}" srcOrd="0" destOrd="0" presId="urn:microsoft.com/office/officeart/2005/8/layout/bProcess3"/>
    <dgm:cxn modelId="{90B4AE11-FEB3-45EE-B557-606C66275506}" type="presParOf" srcId="{C985C82F-D76C-493D-B85B-605A4AD13D9D}" destId="{F68A5E61-BAE7-4EB6-AB87-B18F2DE19FCD}" srcOrd="10" destOrd="0" presId="urn:microsoft.com/office/officeart/2005/8/layout/bProcess3"/>
    <dgm:cxn modelId="{2380F862-3C59-40A6-AC25-EE5A1261B171}" type="presParOf" srcId="{C985C82F-D76C-493D-B85B-605A4AD13D9D}" destId="{601F680E-85EF-4715-9778-36711B9A11D3}" srcOrd="11" destOrd="0" presId="urn:microsoft.com/office/officeart/2005/8/layout/bProcess3"/>
    <dgm:cxn modelId="{18B006CF-EB9F-42FD-A23D-F0F3279C1A74}" type="presParOf" srcId="{601F680E-85EF-4715-9778-36711B9A11D3}" destId="{17680154-6B96-41B6-A168-49642F2201CC}" srcOrd="0" destOrd="0" presId="urn:microsoft.com/office/officeart/2005/8/layout/bProcess3"/>
    <dgm:cxn modelId="{46BBFEB4-794C-47A9-A1EE-B8F3ADC1A1AF}" type="presParOf" srcId="{C985C82F-D76C-493D-B85B-605A4AD13D9D}" destId="{B769EB2E-B32F-41C0-B7C9-B17032425387}" srcOrd="12" destOrd="0" presId="urn:microsoft.com/office/officeart/2005/8/layout/bProcess3"/>
    <dgm:cxn modelId="{E891A65A-3D6A-41D8-822A-3690982D59DA}" type="presParOf" srcId="{C985C82F-D76C-493D-B85B-605A4AD13D9D}" destId="{E7C6FEF2-0133-4BA6-BB01-FD4F6187B9BA}" srcOrd="13" destOrd="0" presId="urn:microsoft.com/office/officeart/2005/8/layout/bProcess3"/>
    <dgm:cxn modelId="{1E942A97-BF32-47E9-BA30-9837A3599D74}" type="presParOf" srcId="{E7C6FEF2-0133-4BA6-BB01-FD4F6187B9BA}" destId="{B60403B6-0B59-4A46-8935-36656F96E3D1}" srcOrd="0" destOrd="0" presId="urn:microsoft.com/office/officeart/2005/8/layout/bProcess3"/>
    <dgm:cxn modelId="{C5ECE9BE-A4FF-4061-8EBF-5FFF76F9BE45}" type="presParOf" srcId="{C985C82F-D76C-493D-B85B-605A4AD13D9D}" destId="{C3C0A403-6640-4717-89DB-DB3372A00570}" srcOrd="14" destOrd="0" presId="urn:microsoft.com/office/officeart/2005/8/layout/bProcess3"/>
    <dgm:cxn modelId="{6B8D9EEF-434A-4E41-877B-7B96D3D740B6}" type="presParOf" srcId="{C985C82F-D76C-493D-B85B-605A4AD13D9D}" destId="{691A6B12-90AC-4796-A521-1BB8D5E46CC7}" srcOrd="15" destOrd="0" presId="urn:microsoft.com/office/officeart/2005/8/layout/bProcess3"/>
    <dgm:cxn modelId="{62DEC6C3-755B-44E9-936B-D877781F4F8C}" type="presParOf" srcId="{691A6B12-90AC-4796-A521-1BB8D5E46CC7}" destId="{4CFA9058-795D-44B1-B133-54D91C5B8D3F}" srcOrd="0" destOrd="0" presId="urn:microsoft.com/office/officeart/2005/8/layout/bProcess3"/>
    <dgm:cxn modelId="{0D624824-3D92-410B-B062-E60A8863C8D8}" type="presParOf" srcId="{C985C82F-D76C-493D-B85B-605A4AD13D9D}" destId="{E4DEC1B0-5CED-4995-90A1-445343413476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7E9E9-DB61-4273-83E2-55A5F9633519}">
      <dsp:nvSpPr>
        <dsp:cNvPr id="0" name=""/>
        <dsp:cNvSpPr/>
      </dsp:nvSpPr>
      <dsp:spPr>
        <a:xfrm>
          <a:off x="1809185" y="1200300"/>
          <a:ext cx="384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34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1990982" y="1243946"/>
        <a:ext cx="20747" cy="4149"/>
      </dsp:txXfrm>
    </dsp:sp>
    <dsp:sp modelId="{27D80ACD-5CBF-4BF6-805B-CC8E99990AD5}">
      <dsp:nvSpPr>
        <dsp:cNvPr id="0" name=""/>
        <dsp:cNvSpPr/>
      </dsp:nvSpPr>
      <dsp:spPr>
        <a:xfrm>
          <a:off x="6892" y="704793"/>
          <a:ext cx="1804092" cy="108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 dirty="0"/>
            <a:t>Data Ingestion</a:t>
          </a:r>
        </a:p>
      </dsp:txBody>
      <dsp:txXfrm>
        <a:off x="6892" y="704793"/>
        <a:ext cx="1804092" cy="1082455"/>
      </dsp:txXfrm>
    </dsp:sp>
    <dsp:sp modelId="{6A340D9A-7EC8-4BE6-94B1-BAF05438D339}">
      <dsp:nvSpPr>
        <dsp:cNvPr id="0" name=""/>
        <dsp:cNvSpPr/>
      </dsp:nvSpPr>
      <dsp:spPr>
        <a:xfrm>
          <a:off x="4028219" y="1200300"/>
          <a:ext cx="384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34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4210016" y="1243946"/>
        <a:ext cx="20747" cy="4149"/>
      </dsp:txXfrm>
    </dsp:sp>
    <dsp:sp modelId="{E60C7A5E-FF57-451E-9DC5-5301F2A548D7}">
      <dsp:nvSpPr>
        <dsp:cNvPr id="0" name=""/>
        <dsp:cNvSpPr/>
      </dsp:nvSpPr>
      <dsp:spPr>
        <a:xfrm>
          <a:off x="2225926" y="704793"/>
          <a:ext cx="1804092" cy="108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 dirty="0"/>
            <a:t>Calculate Order Flow Factors Value</a:t>
          </a:r>
        </a:p>
      </dsp:txBody>
      <dsp:txXfrm>
        <a:off x="2225926" y="704793"/>
        <a:ext cx="1804092" cy="1082455"/>
      </dsp:txXfrm>
    </dsp:sp>
    <dsp:sp modelId="{597E0DB7-5990-46FD-843D-3BC06759FF25}">
      <dsp:nvSpPr>
        <dsp:cNvPr id="0" name=""/>
        <dsp:cNvSpPr/>
      </dsp:nvSpPr>
      <dsp:spPr>
        <a:xfrm>
          <a:off x="6247253" y="1200300"/>
          <a:ext cx="384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34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6429051" y="1243946"/>
        <a:ext cx="20747" cy="4149"/>
      </dsp:txXfrm>
    </dsp:sp>
    <dsp:sp modelId="{C6AC613C-EC2A-4610-BCF1-792EA3874EB1}">
      <dsp:nvSpPr>
        <dsp:cNvPr id="0" name=""/>
        <dsp:cNvSpPr/>
      </dsp:nvSpPr>
      <dsp:spPr>
        <a:xfrm>
          <a:off x="4444961" y="704793"/>
          <a:ext cx="1804092" cy="108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Lead-Lag Analysis</a:t>
          </a:r>
          <a:endParaRPr lang="en-MY" sz="1900" kern="1200" dirty="0"/>
        </a:p>
      </dsp:txBody>
      <dsp:txXfrm>
        <a:off x="4444961" y="704793"/>
        <a:ext cx="1804092" cy="1082455"/>
      </dsp:txXfrm>
    </dsp:sp>
    <dsp:sp modelId="{2C98ACE3-58B4-4902-BCD1-1BF88A953C51}">
      <dsp:nvSpPr>
        <dsp:cNvPr id="0" name=""/>
        <dsp:cNvSpPr/>
      </dsp:nvSpPr>
      <dsp:spPr>
        <a:xfrm>
          <a:off x="8466288" y="1200300"/>
          <a:ext cx="384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34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8648085" y="1243946"/>
        <a:ext cx="20747" cy="4149"/>
      </dsp:txXfrm>
    </dsp:sp>
    <dsp:sp modelId="{033D21F6-F155-4533-B2C6-87B8022F4488}">
      <dsp:nvSpPr>
        <dsp:cNvPr id="0" name=""/>
        <dsp:cNvSpPr/>
      </dsp:nvSpPr>
      <dsp:spPr>
        <a:xfrm>
          <a:off x="6663995" y="704793"/>
          <a:ext cx="1804092" cy="108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 dirty="0"/>
            <a:t>Assign Rank for t=x</a:t>
          </a:r>
        </a:p>
      </dsp:txBody>
      <dsp:txXfrm>
        <a:off x="6663995" y="704793"/>
        <a:ext cx="1804092" cy="1082455"/>
      </dsp:txXfrm>
    </dsp:sp>
    <dsp:sp modelId="{419D8C3E-3605-4D0C-8E94-B7D16F7418FB}">
      <dsp:nvSpPr>
        <dsp:cNvPr id="0" name=""/>
        <dsp:cNvSpPr/>
      </dsp:nvSpPr>
      <dsp:spPr>
        <a:xfrm>
          <a:off x="908939" y="1785448"/>
          <a:ext cx="8876136" cy="384341"/>
        </a:xfrm>
        <a:custGeom>
          <a:avLst/>
          <a:gdLst/>
          <a:ahLst/>
          <a:cxnLst/>
          <a:rect l="0" t="0" r="0" b="0"/>
          <a:pathLst>
            <a:path>
              <a:moveTo>
                <a:pt x="8876136" y="0"/>
              </a:moveTo>
              <a:lnTo>
                <a:pt x="8876136" y="209270"/>
              </a:lnTo>
              <a:lnTo>
                <a:pt x="0" y="209270"/>
              </a:lnTo>
              <a:lnTo>
                <a:pt x="0" y="38434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5124861" y="1975544"/>
        <a:ext cx="444291" cy="4149"/>
      </dsp:txXfrm>
    </dsp:sp>
    <dsp:sp modelId="{1FEC46DE-D5D2-46D3-BE16-584A5B9F4316}">
      <dsp:nvSpPr>
        <dsp:cNvPr id="0" name=""/>
        <dsp:cNvSpPr/>
      </dsp:nvSpPr>
      <dsp:spPr>
        <a:xfrm>
          <a:off x="8883029" y="704793"/>
          <a:ext cx="1804092" cy="108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 dirty="0"/>
            <a:t>Find RIC using t=x + lag</a:t>
          </a:r>
        </a:p>
      </dsp:txBody>
      <dsp:txXfrm>
        <a:off x="8883029" y="704793"/>
        <a:ext cx="1804092" cy="1082455"/>
      </dsp:txXfrm>
    </dsp:sp>
    <dsp:sp modelId="{601F680E-85EF-4715-9778-36711B9A11D3}">
      <dsp:nvSpPr>
        <dsp:cNvPr id="0" name=""/>
        <dsp:cNvSpPr/>
      </dsp:nvSpPr>
      <dsp:spPr>
        <a:xfrm>
          <a:off x="1809185" y="2697698"/>
          <a:ext cx="384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34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1990982" y="2741343"/>
        <a:ext cx="20747" cy="4149"/>
      </dsp:txXfrm>
    </dsp:sp>
    <dsp:sp modelId="{F68A5E61-BAE7-4EB6-AB87-B18F2DE19FCD}">
      <dsp:nvSpPr>
        <dsp:cNvPr id="0" name=""/>
        <dsp:cNvSpPr/>
      </dsp:nvSpPr>
      <dsp:spPr>
        <a:xfrm>
          <a:off x="6892" y="2202190"/>
          <a:ext cx="1804092" cy="108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 dirty="0"/>
            <a:t>Repeat process for n times</a:t>
          </a:r>
        </a:p>
      </dsp:txBody>
      <dsp:txXfrm>
        <a:off x="6892" y="2202190"/>
        <a:ext cx="1804092" cy="1082455"/>
      </dsp:txXfrm>
    </dsp:sp>
    <dsp:sp modelId="{E7C6FEF2-0133-4BA6-BB01-FD4F6187B9BA}">
      <dsp:nvSpPr>
        <dsp:cNvPr id="0" name=""/>
        <dsp:cNvSpPr/>
      </dsp:nvSpPr>
      <dsp:spPr>
        <a:xfrm>
          <a:off x="4028219" y="2697698"/>
          <a:ext cx="384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34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4210016" y="2741343"/>
        <a:ext cx="20747" cy="4149"/>
      </dsp:txXfrm>
    </dsp:sp>
    <dsp:sp modelId="{B769EB2E-B32F-41C0-B7C9-B17032425387}">
      <dsp:nvSpPr>
        <dsp:cNvPr id="0" name=""/>
        <dsp:cNvSpPr/>
      </dsp:nvSpPr>
      <dsp:spPr>
        <a:xfrm>
          <a:off x="2225926" y="2202190"/>
          <a:ext cx="1804092" cy="108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 dirty="0"/>
            <a:t>Find mean RIC and p-value</a:t>
          </a:r>
        </a:p>
      </dsp:txBody>
      <dsp:txXfrm>
        <a:off x="2225926" y="2202190"/>
        <a:ext cx="1804092" cy="1082455"/>
      </dsp:txXfrm>
    </dsp:sp>
    <dsp:sp modelId="{691A6B12-90AC-4796-A521-1BB8D5E46CC7}">
      <dsp:nvSpPr>
        <dsp:cNvPr id="0" name=""/>
        <dsp:cNvSpPr/>
      </dsp:nvSpPr>
      <dsp:spPr>
        <a:xfrm>
          <a:off x="6247253" y="2697698"/>
          <a:ext cx="3843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434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6429051" y="2741343"/>
        <a:ext cx="20747" cy="4149"/>
      </dsp:txXfrm>
    </dsp:sp>
    <dsp:sp modelId="{C3C0A403-6640-4717-89DB-DB3372A00570}">
      <dsp:nvSpPr>
        <dsp:cNvPr id="0" name=""/>
        <dsp:cNvSpPr/>
      </dsp:nvSpPr>
      <dsp:spPr>
        <a:xfrm>
          <a:off x="4444961" y="2202190"/>
          <a:ext cx="1804092" cy="108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 dirty="0"/>
            <a:t>RIC &gt; 0.03 = good factor</a:t>
          </a:r>
        </a:p>
      </dsp:txBody>
      <dsp:txXfrm>
        <a:off x="4444961" y="2202190"/>
        <a:ext cx="1804092" cy="1082455"/>
      </dsp:txXfrm>
    </dsp:sp>
    <dsp:sp modelId="{E4DEC1B0-5CED-4995-90A1-445343413476}">
      <dsp:nvSpPr>
        <dsp:cNvPr id="0" name=""/>
        <dsp:cNvSpPr/>
      </dsp:nvSpPr>
      <dsp:spPr>
        <a:xfrm>
          <a:off x="6663995" y="2202190"/>
          <a:ext cx="1804092" cy="108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Calculation of Imformation Ratio</a:t>
          </a:r>
          <a:endParaRPr lang="en-MY" sz="1900" kern="1200" dirty="0"/>
        </a:p>
      </dsp:txBody>
      <dsp:txXfrm>
        <a:off x="6663995" y="2202190"/>
        <a:ext cx="1804092" cy="1082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DEAC5D-E235-77AC-F1E6-A9374DFA0C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183E2-A73B-6AA2-6981-15D7D76FC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1ADE0-9FD6-4970-8CA1-602EA47FFEAC}" type="datetimeFigureOut">
              <a:rPr lang="en-MY" smtClean="0"/>
              <a:t>9/2/2026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117C7-BA99-D131-1AE3-710503E4E1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2DF84-0B1B-3CA3-BBB6-DB2C412C3C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482AB-D333-40BE-B10E-E4E22364854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26308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6T16:39:34.19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1 275,'42'-2,"0"-1,0-3,47-11,-11 1,171-33,97-18,7 31,-76 37,128-8,79-11,-456 17,49-9,-4 0,69-2,222-10,-356 22,-1 1,0 0,1 0,-1 0,0 1,0 0,0 0,0 1,-1 0,1 0,-1 1,0 0,0 0,0 0,0 1,-1 0,1 0,-1 0,0 0,-1 1,0 0,0 0,5 10,1 0,0-3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6T16:39:35.7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1,'1697'0,"-1536"14,-11-1,46 1,26 0,-185-14,39-1,143 17,-74 17,-126-29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06T16:39:37.18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1,'2195'0,"-2171"1,1 1,37 9,-36-5,47 3,-50-9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6T09:58:15.4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1 198 9830,'1'4'108,"1"0"1,0 0-1,0 0 0,0 0 1,1 0-1,-1 0 0,1 0 1,0-1-1,0 1 0,0-1 0,0 0 1,5 3-1,2 4 122,31 35 589,-16-18 1,36 33-1,-55-54-700,1 0 1,0 0-1,0-1 1,0 0-1,0 0 1,1-1-1,0 0 1,0 0-1,0-1 1,0 0-1,1 0 1,-1-1-1,1 0 0,-1 0 1,12 0-1,-5-2 25,20 2 354,-1 1 0,36 7 1,-21-2 204,1-3 1,0-2 0,82-6-1,-29 1 306,-42 0-405,54 2 482,-103 1-922,0 1 1,0 0-1,-1 0 0,0 1 0,1 0 0,-1 1 0,16 8 0,-14-5 86,1 1 1,-1 0-1,0 1 0,-1 0 0,17 16 1,-24-19-222,0 0 0,-1 0 1,0 0-1,0 0 0,-1 1 0,1-1 1,-1 1-1,-1 0 0,1 0 0,-1 0 1,-1 0-1,1 0 0,0 14 1,0 50-30,-3-128-1060,1-69-65,0 123 1120,0 0-1,1 0 1,-1 0-1,1 1 1,0-1-1,0 0 1,0 0-1,0 1 1,1-1-1,-1 0 1,1 1-1,-1-1 1,1 1-1,0 0 1,0 0-1,0 0 1,0 0-1,0 0 1,1 0-1,-1 0 1,1 1-1,-1-1 1,1 1-1,-1-1 1,1 1-1,0 0 1,0 0-1,0 1 1,-1-1-1,5 0 1,9-1 46,0 0 1,1 2-1,-1 0 0,24 3 1,-9-1-24,16 0 45,8-1 98,99 17 0,-122-14-93,0 0 0,44-2-1,9 1 58,-16 10-1,-50-9-63,36 5 0,-1-7 60,1-3 0,0-1 0,73-14 0,-65 6-8,-20 5-26,0-3-1,-1-1 0,49-18 0,-84 23-94,0 0 1,-1 0-1,1-1 1,-1 0-1,0 0 1,-1 0-1,1 0 1,6-11-1,29-24-54,64-24 100,-101 62-72,1-1 0,-1 1 0,0-1 0,0 1 0,-1-1 0,1 0 0,-1-1 0,1 1 0,-1-1 0,0 1 0,0-1 0,-1 0 0,1 0 0,-1 0 0,0 0 0,0-1 0,0 1 0,0-1 0,-1 1 0,0-1 0,0 1 1,0-1-1,0 0 0,-1 0 0,0 1 0,0-1 0,0 0 0,-1 0 0,1 1 0,-2-6 0,-2-5-165,0 1-1,-1 0 1,-1 1 0,0-1 0,0 1 0,-2 0 0,1 0-1,-2 1 1,0 0 0,-14-15 0,4 5-43,2 1 197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6T09:58:21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0 233 9830,'2'-1'42,"0"0"0,0 1 0,-1-1 0,1 0 0,0-1 0,-1 1 0,1 0 0,-1 0 0,1-1 0,-1 1 0,1 0-1,-1-1 1,0 0 0,0 1 0,0-1 0,0 0 0,1-3 0,16-32-22,-15 25-30,-1-1 1,0 1-1,0 0 1,-1-21 0,-1 20 12,1 1 0,0-1 0,5-22 0,-6 35 13,0-1 0,0 0-1,1 1 1,-1-1 0,0 0 0,0 0-1,1 1 1,-1-1 0,0 1 0,1-1-1,-1 0 1,0 1 0,1-1 0,-1 1-1,1-1 1,-1 1 0,1-1 0,0 1-1,-1-1 1,1 1 0,-1 0 0,2-1-1,-1 1 4,-1 0-1,1 0 0,0 0 0,-1 0 0,1 0 1,-1 0-1,1 1 0,0-1 0,-1 0 0,1 0 1,-1 1-1,1-1 0,-1 0 0,1 1 0,-1-1 1,1 1-1,-1-1 0,1 1 0,-1-1 0,1 1 1,16 30 498,-13-13-309,0 1 0,-1-1 0,-1 1 0,-1 0 0,0-1 0,-4 25-1,4 52 658,0-85-730,0 0 0,1 0 0,1 1 0,-1-1 0,2-1-1,-1 1 1,6 10 0,10 20 380,-15-30-332,0-1-1,1 1 1,0-1 0,9 12-1,-11-17-127,0-1 1,1 0-1,-1 0 0,1 0 0,-1 0 0,1 0 0,0-1 0,0 0 1,1 0-1,-1 0 0,0 0 0,0-1 0,9 2 0,-7-1 19,0-1-1,0 0 0,0 0 1,0 0-1,1-1 1,-1 0-1,0-1 0,0 1 1,11-3-1,-14 2-72,-1 0 0,1 0 0,-1 0 0,1-1 0,-1 1 0,0-1 0,0 1 0,1-1 0,-1 0 0,0 0 0,-1 0 0,1 0 0,0 0 0,0 0-1,-1 0 1,0-1 0,1 1 0,-1-1 0,0 1 0,0-1 0,0 1 0,0-1 0,-1 0 0,1-3 0,3-24-219,-2 0 0,-1 0-1,-5-54 1,0 0-206,4-86-68,-1 213 779,0-17-72,1 1 0,1 0 0,1 0 0,9 39 0,-10-59-163,1-1-1,1 1 1,-1 0 0,1-1 0,0 0 0,0 0-1,1 0 1,0 0 0,0 0 0,0-1-1,1 0 1,-1 1 0,2-2 0,-1 1 0,0-1-1,1 1 1,0-2 0,0 1 0,0-1-1,0 1 1,0-2 0,11 4 0,-15-5-51,0 0 0,1 0 0,-1-1 1,0 1-1,1-1 0,-1 0 0,0 0 0,1 0 1,-1 0-1,1 0 0,-1 0 0,0-1 0,1 1 1,-1-1-1,0 1 0,1-1 0,-1 0 0,0 0 1,0 0-1,0 0 0,0 0 0,0-1 0,0 1 1,0-1-1,0 1 0,0-1 0,-1 0 0,1 1 1,-1-1-1,1 0 0,-1 0 0,0 0 0,0 0 1,0 0-1,0-1 0,0 1 0,0 0 0,0 0 1,-1-1-1,1 1 0,-1 0 0,0-1 0,0 1 1,0-1-1,0 1 0,0 0 0,0-1 0,0 1 1,-1 0-1,0-4 0,-4-12-28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6T09:58:36.6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53 9830,'4'1'107,"0"1"0,1 0-1,-1 0 1,0 0 0,0 1 0,-1-1 0,1 1-1,0 0 1,-1 0 0,0 0 0,1 1-1,-1-1 1,2 5 0,7 5 150,17 19 207,-26-28-395,0 1 0,0-1 0,1 0 0,-1 0 0,1 0 0,0-1 0,0 1 0,0-1 0,1 0 1,-1 0-1,1-1 0,0 1 0,0-1 0,0 0 0,0 0 0,7 1 0,24 1 396,0-2 0,0-1 0,47-4 0,7-1 405,898 4 8688,-974 1-9455,0 1 0,-1 0 0,0 1 0,1 0 0,-1 1 0,19 8 0,-15-5-108,0-1 0,33 7 0,-45-12 5,14 1 0,0 2 0,0 0 0,0 1 0,23 9 0,-38-12 0,1 1 0,-1-1 0,1 1 0,-1-1 0,0 1 0,0 1 0,0-1 0,0 0 0,-1 1 0,1 0 0,-1 0 0,0 0 0,0 0 0,-1 1 0,1-1 0,-1 1 0,0-1 0,0 1 0,0 0 0,-1 0 0,2 6 0,1 58 0,2-90-294,1 0 1,1 1 0,1 0 0,0 0 0,17-25 0,-23 42 297,0-1 0,0 1 1,0 0-1,1-1 0,-1 2 1,1-1-1,0 0 0,0 1 1,0-1-1,0 1 0,1 0 1,-1 1-1,0-1 0,1 1 1,-1 0-1,1 0 0,8-1 0,9 1 33,0 0 0,34 3 0,-20 1-1,686 0 731,-397-5-421,-312 2-319,1 0-1,0-2 1,-1 1-1,1-2 1,-1 0-1,17-6 1,-25 8-53,0-1 1,0-1 0,0 1 0,-1-1 0,1 0 0,-1 0 0,1 0 0,-1 0 0,0-1 0,-1 1 0,1-1 0,-1 0 0,1-1-1,-1 1 1,0 0 0,-1-1 0,1 0 0,-1 0 0,2-5 0,6-22-683,11-66 0,-18 73 663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6T09:58:38.9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597 0 9830,'-42'0'691,"1"2"0,-1 1 0,1 3 0,-68 17-1,65-13-346,35-9-224,-1 1-1,1 0 0,0 1 1,0 0-1,0 0 1,0 1-1,0 0 0,1 1 1,0-1-1,-11 10 1,-26 22 663,28-23-430,1 0 1,0 2 0,1-1 0,-21 27-1,33-35-255,-1 1 0,1-1 0,0 1 0,1-1 0,-1 1 0,2 0 0,-1 0 0,1 0 0,0 0 0,0 0-1,0 0 1,1 0 0,1 0 0,-1 0 0,1 0 0,3 13 0,-2-12-1,0 0 0,0-1-1,1 1 1,0-1 0,1 0 0,0 1 0,0-2-1,0 1 1,1 0 0,0-1 0,0 0 0,0 0-1,1 0 1,10 7 0,-8-8 20,0-2 0,0 1 1,0-1-1,1 0 0,-1-1 0,1 0 0,0 0 1,-1-1-1,1 0 0,9 0 0,12-1 331,47-5 0,-73 5-416,1-1 0,-1 1 0,0-1 0,0 0 1,0 0-1,0 0 0,0-1 0,0 0 0,-1 1 1,1-1-1,0 0 0,-1-1 0,1 1 0,-1-1 1,0 1-1,0-1 0,4-5 0,-4 3-84,0 0 0,-1 0-1,1 0 1,-1-1 0,0 1 0,-1-1-1,0 1 1,1-1 0,-2 0 0,1 0-1,-1 1 1,0-7 0,1-12-260,-2 0 0,-6-39 0,6 56 278,0 0 1,-1 0-1,0 0 1,0 0-1,-1 0 0,0 1 1,0-1-1,0 1 1,-1 0-1,0 0 0,0 0 1,-1 1-1,-7-8 1,7 10 57,0 0 1,-1 0 0,1 0-1,-1 1 1,0 0-1,0 0 1,0 0 0,0 1-1,0 0 1,0 0 0,0 0-1,-13 1 1,-4 0-11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D4F95-5A8C-4300-86F1-8DB36DF1C3A5}" type="datetimeFigureOut">
              <a:rPr lang="en-MY" smtClean="0"/>
              <a:t>9/2/2026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19D81-26B4-4E59-AC3F-EAC355C00B1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156527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9D81-26B4-4E59-AC3F-EAC355C00B12}" type="slidenum">
              <a:rPr lang="en-MY" smtClean="0"/>
              <a:t>75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9107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pPr lvl="0"/>
            <a:fld id="{DB7DC191-D37E-4491-BD5D-F166FB9D7990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pPr lvl="0"/>
            <a:fld id="{D8C77BC9-61C6-4327-B72F-447E1E2C01E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68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24E4957-B959-4ADC-A4F6-2D653B4DFDC9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F117E7-9C5E-4D6B-9B2A-EDD2726370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5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4A3D308-4525-4399-A067-E75159974284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4AA6CE-3265-4925-A3A3-C802D4CC98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0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pPr lvl="0"/>
            <a:fld id="{B1C9985C-37A1-4A71-AB6C-938E3F84FF2F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lvl="0"/>
            <a:fld id="{7DBB4807-5EE0-4E6B-BB40-22FFBAD70B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3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E53E5E8-6A87-44FD-A528-2939BFD74947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124A29-77E7-435D-92C3-5C34EF2A19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6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pPr lvl="0"/>
            <a:fld id="{54F285DC-C288-4575-98ED-5C5462B21099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lvl="0"/>
            <a:fld id="{492E9E36-D965-402F-B5DE-07D095FA45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1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pPr lvl="0"/>
            <a:fld id="{D96F9C5D-9B3F-482A-974F-FCA4583EB050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lvl="0"/>
            <a:fld id="{231C7439-B5F9-4644-89AA-B45E6FAA93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4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826B121-D0A7-4A23-9CBB-CB4B19CD1692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B9288F-91F6-4562-BCB4-78A181B528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6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2EF30B5-4E46-4888-BBCD-9B2D15C499F3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FD0746-C5AD-462B-84C4-41E3510ED2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9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pPr lvl="0"/>
            <a:fld id="{69BEF5E8-AFFB-4134-9A11-4089D218D71D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5DD1DA-6DD8-4901-B5C1-71E93013F8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2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0206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pPr lvl="0"/>
            <a:fld id="{FE081175-53AF-4984-8D68-F408276FACD1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E4AA00-155A-4738-98A1-91E21C0DF4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2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FCE3BBDE-38E9-40AD-B57D-621BCD89EB35}" type="datetime1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560074D2-C7BF-491E-8869-0966987A58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8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2.13213v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customXml" Target="../ink/ink7.xml"/><Relationship Id="rId3" Type="http://schemas.openxmlformats.org/officeDocument/2006/relationships/image" Target="../media/image8.png"/><Relationship Id="rId7" Type="http://schemas.openxmlformats.org/officeDocument/2006/relationships/customXml" Target="../ink/ink4.xml"/><Relationship Id="rId12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6.xml"/><Relationship Id="rId5" Type="http://schemas.openxmlformats.org/officeDocument/2006/relationships/image" Target="../media/image10.png"/><Relationship Id="rId10" Type="http://schemas.openxmlformats.org/officeDocument/2006/relationships/image" Target="../media/image90.png"/><Relationship Id="rId4" Type="http://schemas.openxmlformats.org/officeDocument/2006/relationships/image" Target="../media/image9.png"/><Relationship Id="rId9" Type="http://schemas.openxmlformats.org/officeDocument/2006/relationships/customXml" Target="../ink/ink5.xml"/><Relationship Id="rId14" Type="http://schemas.openxmlformats.org/officeDocument/2006/relationships/image" Target="../media/image1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C14A-A85D-4EF0-B94B-E5877861E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FINA4380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BADFB-DD37-4A6F-B0E3-E3BCBE84B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Supplementary Notes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24CEC-C45F-F976-F096-D3F5252A7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D9BBB-AFAF-19EE-F547-242805A1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79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1A956-2FAD-182B-717E-0B26C5FA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B3B3-35B9-5EA3-6A06-8B13BD0A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Rank Information Coefficient (RIC)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0D0A14-5AA2-F418-F35B-8023F3B26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640" y="2176081"/>
            <a:ext cx="5762063" cy="2381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E2CAA-5053-E5E0-CA75-19F73CE89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481" y="2176081"/>
            <a:ext cx="5276235" cy="2381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299BAD-7171-845D-3F4D-56DFB3675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712" y="4732268"/>
            <a:ext cx="5799991" cy="1852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12FC95-DAA8-B902-7C47-8E51B32A34B1}"/>
              </a:ext>
            </a:extLst>
          </p:cNvPr>
          <p:cNvSpPr txBox="1"/>
          <p:nvPr/>
        </p:nvSpPr>
        <p:spPr>
          <a:xfrm>
            <a:off x="6380703" y="4882167"/>
            <a:ext cx="5683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RankIC</a:t>
            </a:r>
            <a:r>
              <a:rPr lang="en-US" dirty="0"/>
              <a:t> tells you how well today's order flow imbalances predict tomorrow’s (or next 5 minutes’) cross-sectional returns.</a:t>
            </a:r>
            <a:endParaRPr lang="en-M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B0B92D-0017-A945-F3A5-76139686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0F5C1-47CD-2A45-4090-0BE6DA26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0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0B5D2-ED57-B5F5-D005-5573B055D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510C-1F80-30F5-40B2-A9DFCDA6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Rank Information Coefficient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4309AE-95FD-501D-60DE-442F54A1F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036" y="2399429"/>
            <a:ext cx="4283284" cy="3694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35503-5909-DCF8-1615-3670815C7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1793" y="2399429"/>
            <a:ext cx="4699851" cy="36941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B7933-A8E2-8562-6CB3-ADF104BD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9F237-09A2-C398-BB5F-846AD770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33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383D-47CD-8F2F-699B-F5EDD261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D38E-D2DD-E7D7-D644-454CAB92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Given </a:t>
            </a:r>
            <a:r>
              <a:rPr lang="en-MY" dirty="0" err="1"/>
              <a:t>RankIC</a:t>
            </a:r>
            <a:r>
              <a:rPr lang="en-MY" dirty="0"/>
              <a:t>, how to know whether it is a good factor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4120326-0277-F03B-7E57-B5578052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286" y="2330605"/>
            <a:ext cx="3664886" cy="3694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10F03-A438-D3A1-FD37-AFD72E124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6805" y="2330605"/>
            <a:ext cx="5185287" cy="35687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DFBF3-EB3B-B4C1-1EFE-955EB39F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FFDC1-FF93-822A-0F18-DA02B0E2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4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71D9E-AC8C-9C5E-FEB2-D3D223B2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A30E-4A27-BFA4-844F-D57BC974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Given </a:t>
            </a:r>
            <a:r>
              <a:rPr lang="en-MY" dirty="0" err="1"/>
              <a:t>RankIC</a:t>
            </a:r>
            <a:r>
              <a:rPr lang="en-MY" dirty="0"/>
              <a:t>, how to know whether it is a good factor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4094FE-149A-6E83-DBA1-AED6159BA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531" y="2591397"/>
            <a:ext cx="4879696" cy="2538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F16D43-0730-F295-229B-228CA41AA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6429" y="2178442"/>
            <a:ext cx="3697042" cy="44351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00D68-E2BC-A200-362D-872E4D33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DE10E-CE33-5910-46D3-BFB3B8F1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79397-658C-A917-3315-D5274ED2E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9817-D5C4-809C-E460-37476FA3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Cross-Sectional RIC V.S. Time Series 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7E235-04CD-4326-F00E-1E7BC564DCA5}"/>
              </a:ext>
            </a:extLst>
          </p:cNvPr>
          <p:cNvSpPr txBox="1"/>
          <p:nvPr/>
        </p:nvSpPr>
        <p:spPr>
          <a:xfrm>
            <a:off x="589936" y="2103480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Series RIC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3B1B2-1F71-34A8-7BD4-403F4956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6" y="2555552"/>
            <a:ext cx="3789516" cy="2042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EC9139-195B-E107-0567-9D14AA63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6" y="4597953"/>
            <a:ext cx="3789517" cy="2041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2E51C-2662-AE70-A334-83911718F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452" y="2117756"/>
            <a:ext cx="5607124" cy="291799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4A725-2760-E597-13F4-9F00B9C6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A3985-8EFD-EDF0-CA60-61D0CBC9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02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1C4D8-C926-A40B-ED59-91D1FBE45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FF1B-7ABA-E290-3F3B-B94AD9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Cross-Sectional RIC V.S. Time Series 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6B62A-DF9C-E9D7-4932-7E6DC4D8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3" y="2413207"/>
            <a:ext cx="6177201" cy="34173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2F0F0-7AF4-F9AE-2557-E0532F1A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9DE7C-A0BA-EC12-4161-71613580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1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58169-10F0-8389-D68C-C8EA8100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CAF0-F886-9A26-871E-50218EFFE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Steps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EFA412E-764D-C913-1B65-B3486FCDB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372738"/>
              </p:ext>
            </p:extLst>
          </p:nvPr>
        </p:nvGraphicFramePr>
        <p:xfrm>
          <a:off x="748992" y="2025445"/>
          <a:ext cx="10694015" cy="398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C645E-1E06-15CD-4782-F8EE8327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CC41A-D067-C697-B2A9-DAA29ED1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77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384FA-39AE-3E64-0DBE-5BB6B844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EBAB-0F29-490C-98EF-99FD77F4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How Real Life Hedge Fund Use Lead Lag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70A6D3-583F-C752-4370-70DB53F51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684" y="2614306"/>
            <a:ext cx="5563316" cy="2769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CCBB6-4838-2142-CB1B-F63EAF00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75" y="2614306"/>
            <a:ext cx="5368941" cy="28914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5A649-5025-74C0-C430-FDC0AF38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ED04B-7AEE-6CB6-238F-098079D2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1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4D316-D4FD-17AD-A6C8-2EDA7043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338D-A1BC-2403-AC5D-466EED69F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ORDER FLOW 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77548-3F37-825F-63B5-1700B0FB7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MY" dirty="0"/>
              <a:t>Lists of Order Flow Factors proven useful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F9E06-D03F-7ECD-62DB-DA24D139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C543A-995F-AAA1-F3DD-05D314F5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26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A99F5-8742-9F8A-05BE-CCF98B832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650C-720B-5356-6EC0-76979551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Lists of Order Flow Factors proven useful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0EB700-E946-84C4-43C6-DA5548DC5C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829849"/>
              </p:ext>
            </p:extLst>
          </p:nvPr>
        </p:nvGraphicFramePr>
        <p:xfrm>
          <a:off x="471948" y="2222449"/>
          <a:ext cx="11248104" cy="450084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74684">
                  <a:extLst>
                    <a:ext uri="{9D8B030D-6E8A-4147-A177-3AD203B41FA5}">
                      <a16:colId xmlns:a16="http://schemas.microsoft.com/office/drawing/2014/main" val="2783675346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936552928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1217661635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4064811165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28730701"/>
                    </a:ext>
                  </a:extLst>
                </a:gridCol>
                <a:gridCol w="1874684">
                  <a:extLst>
                    <a:ext uri="{9D8B030D-6E8A-4147-A177-3AD203B41FA5}">
                      <a16:colId xmlns:a16="http://schemas.microsoft.com/office/drawing/2014/main" val="3834710083"/>
                    </a:ext>
                  </a:extLst>
                </a:gridCol>
              </a:tblGrid>
              <a:tr h="18428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Rank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 dirty="0">
                          <a:solidFill>
                            <a:srgbClr val="1F1F1F"/>
                          </a:solidFill>
                          <a:effectLst/>
                        </a:rPr>
                        <a:t>Factor Name</a:t>
                      </a:r>
                      <a:endParaRPr lang="en-MY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Type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Data Needed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What it Predicts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The "Alpha" (Signal)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2157337678"/>
                  </a:ext>
                </a:extLst>
              </a:tr>
              <a:tr h="56121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 dirty="0">
                          <a:solidFill>
                            <a:srgbClr val="1F1F1F"/>
                          </a:solidFill>
                          <a:effectLst/>
                        </a:rPr>
                        <a:t>1</a:t>
                      </a:r>
                      <a:endParaRPr lang="en-MY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Order Book Imbalance (OBI)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dirty="0">
                          <a:solidFill>
                            <a:srgbClr val="1F1F1F"/>
                          </a:solidFill>
                          <a:effectLst/>
                        </a:rPr>
                        <a:t>Static (State)</a:t>
                      </a:r>
                      <a:endParaRPr lang="en-MY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L2 (Best)</a:t>
                      </a: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 or L1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Directional Pressure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Supply/Demand Ratio:</a:t>
                      </a:r>
                      <a:r>
                        <a:rPr lang="en-US" sz="1000">
                          <a:solidFill>
                            <a:srgbClr val="1F1F1F"/>
                          </a:solidFill>
                          <a:effectLst/>
                        </a:rPr>
                        <a:t> High Bid volume vs. Ask volume pushes price UP. (Path of least resistance).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2279155294"/>
                  </a:ext>
                </a:extLst>
              </a:tr>
              <a:tr h="56121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2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 dirty="0">
                          <a:solidFill>
                            <a:srgbClr val="1F1F1F"/>
                          </a:solidFill>
                          <a:effectLst/>
                        </a:rPr>
                        <a:t>Trade Flow Imbalance (OFI)</a:t>
                      </a:r>
                      <a:endParaRPr lang="en-MY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dirty="0">
                          <a:solidFill>
                            <a:srgbClr val="1F1F1F"/>
                          </a:solidFill>
                          <a:effectLst/>
                        </a:rPr>
                        <a:t>Trade-Only</a:t>
                      </a:r>
                      <a:endParaRPr lang="en-MY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Trades Only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Momentum &amp; Exhaustion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Taker Sentiment:</a:t>
                      </a:r>
                      <a:r>
                        <a:rPr lang="en-US" sz="1000">
                          <a:solidFill>
                            <a:srgbClr val="1F1F1F"/>
                          </a:solidFill>
                          <a:effectLst/>
                        </a:rPr>
                        <a:t> Who is "hitting" the book harder? Buyers or Sellers? (Actual execution).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847326211"/>
                  </a:ext>
                </a:extLst>
              </a:tr>
              <a:tr h="711991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3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Microprice Deviation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Static (State)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L1 (BBO) Only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Mean Reversion / Fair Value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True Price: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Adjusts the mid-price based on volume weighting. Detects mispricing before it corrects.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2864533818"/>
                  </a:ext>
                </a:extLst>
              </a:tr>
              <a:tr h="63660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4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LOBSTER (OFI)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Dynamic (Flow)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L2 (Incremental)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Net Order Flow Intent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The Grand Unifier:</a:t>
                      </a:r>
                      <a:r>
                        <a:rPr lang="en-US" sz="1000">
                          <a:solidFill>
                            <a:srgbClr val="1F1F1F"/>
                          </a:solidFill>
                          <a:effectLst/>
                        </a:rPr>
                        <a:t> Combines Limit Orders + Cancellations + Trades into one "Net Pressure" number.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1652771123"/>
                  </a:ext>
                </a:extLst>
              </a:tr>
              <a:tr h="56121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5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Replenishment Rate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Dynamic (Flow)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L1/L2 + Trades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Hidden Support/Resistance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Iceberg Detection: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"The wall was eaten, but it grew back." Predicts reversals at key levels.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3530294472"/>
                  </a:ext>
                </a:extLst>
              </a:tr>
              <a:tr h="56121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6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Liquidity Depletion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Dynamic (Flow)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L2 (Incremental)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Spoofing / Breakouts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The Rug Pull:</a:t>
                      </a:r>
                      <a:r>
                        <a:rPr lang="en-US" sz="1000">
                          <a:solidFill>
                            <a:srgbClr val="1F1F1F"/>
                          </a:solidFill>
                          <a:effectLst/>
                        </a:rPr>
                        <a:t> "The wall wasn't eaten; it just vanished." Predicts fake support/resistance failing.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2188102123"/>
                  </a:ext>
                </a:extLst>
              </a:tr>
              <a:tr h="41044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7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Depth Slope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>
                          <a:solidFill>
                            <a:srgbClr val="1F1F1F"/>
                          </a:solidFill>
                          <a:effectLst/>
                        </a:rPr>
                        <a:t>Static (State)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L2 (Full Book)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MY" sz="1000" b="1">
                          <a:solidFill>
                            <a:srgbClr val="1F1F1F"/>
                          </a:solidFill>
                          <a:effectLst/>
                        </a:rPr>
                        <a:t>Volatility / Impact</a:t>
                      </a:r>
                      <a:endParaRPr lang="en-MY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Elasticity: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How steep is the book? Steep = Stable; Flat = Volatile/Fragile.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22165" marR="22165" marT="14776" marB="14776" anchor="ctr"/>
                </a:tc>
                <a:extLst>
                  <a:ext uri="{0D108BD9-81ED-4DB2-BD59-A6C34878D82A}">
                    <a16:rowId xmlns:a16="http://schemas.microsoft.com/office/drawing/2014/main" val="14216517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0338C-A605-A0C0-64F7-DFAB1EF1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5AB1-66FA-05FA-ADEA-B49DBEDB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4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81D92-1FAF-F246-21B6-4D757FD49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FB65-0FB6-B2CC-F4A2-AEDF061A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Risk-Neutrality of Black Scholes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23013-8949-CF9F-E1B4-DCB06646622F}"/>
              </a:ext>
            </a:extLst>
          </p:cNvPr>
          <p:cNvSpPr txBox="1"/>
          <p:nvPr/>
        </p:nvSpPr>
        <p:spPr>
          <a:xfrm>
            <a:off x="486894" y="2644550"/>
            <a:ext cx="586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Risk-neutral = drift becomes risk-free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B8BEC-E50F-9CF1-B9B9-3A06A897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0" y="3781993"/>
            <a:ext cx="5495355" cy="1851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A5A91-E279-628A-A3EC-E9050D13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733683"/>
            <a:ext cx="5773678" cy="30168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44FAAE-6139-D122-4DB5-F39B9761B8E3}"/>
              </a:ext>
            </a:extLst>
          </p:cNvPr>
          <p:cNvCxnSpPr/>
          <p:nvPr/>
        </p:nvCxnSpPr>
        <p:spPr>
          <a:xfrm>
            <a:off x="6096000" y="2225040"/>
            <a:ext cx="0" cy="428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B7FD68-95A2-EAD1-BF75-7E66125B2FD4}"/>
                  </a:ext>
                </a:extLst>
              </p14:cNvPr>
              <p14:cNvContentPartPr/>
              <p14:nvPr/>
            </p14:nvContentPartPr>
            <p14:xfrm>
              <a:off x="6567817" y="3588348"/>
              <a:ext cx="1174680" cy="9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B7FD68-95A2-EAD1-BF75-7E66125B2F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8177" y="3408348"/>
                <a:ext cx="13543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659E18-5B91-83A6-3FE7-2B08A0D66F1E}"/>
                  </a:ext>
                </a:extLst>
              </p14:cNvPr>
              <p14:cNvContentPartPr/>
              <p14:nvPr/>
            </p14:nvContentPartPr>
            <p14:xfrm>
              <a:off x="6577537" y="4149228"/>
              <a:ext cx="1052640" cy="38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659E18-5B91-83A6-3FE7-2B08A0D66F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7897" y="3969588"/>
                <a:ext cx="12322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3362EDE-EC69-1EC7-13B3-DB84E0116579}"/>
                  </a:ext>
                </a:extLst>
              </p14:cNvPr>
              <p14:cNvContentPartPr/>
              <p14:nvPr/>
            </p14:nvContentPartPr>
            <p14:xfrm>
              <a:off x="6587257" y="4905948"/>
              <a:ext cx="874440" cy="1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3362EDE-EC69-1EC7-13B3-DB84E01165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7617" y="4726308"/>
                <a:ext cx="1054080" cy="370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2215D3-5D78-65BB-D0E4-5647769F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81D5C1-4F26-F6ED-C262-4C0B6B07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2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18743-52C1-BEDB-0645-BC7EB09B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A5B9-28C3-86EB-C5F1-7E5EF339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Other Advanced L2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191296-E847-2BE2-7A43-2EB970EF0616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5CF218-D2D9-F810-9EEC-2E6FCFFBDE69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B34AE1-C4BB-C576-E661-2B0E15CDC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54" y="2494685"/>
            <a:ext cx="5477229" cy="3047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7B23B9-D950-2877-9709-28BA7CF6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25" y="2788424"/>
            <a:ext cx="5568114" cy="25898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A57D7-0B32-3A5C-69C8-9DBF11B2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8BCE-ACD8-5411-BD4D-4F0B996B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50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63F1-46F2-19DD-AF42-EDA37DA5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9194-3302-7F4B-6724-4DF7B4A1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Other Advanced L2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F53E6C-A411-F3FB-8D46-D1783BFABC1A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90EEA-14B0-07EC-3756-706FD86A897E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7BE26F-DA40-6C4F-B971-BD9D686B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51" y="2172796"/>
            <a:ext cx="5460408" cy="3175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67324-19C4-E8D1-E37A-E71852C8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5" y="5348748"/>
            <a:ext cx="5460408" cy="1203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90D268-5582-A115-C5B1-C8C22F1D3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50" y="2172796"/>
            <a:ext cx="5329503" cy="28157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7831AB-55A0-88C9-C60C-FDA5549F2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29" y="4988499"/>
            <a:ext cx="5225193" cy="17377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BC709-D560-3F3F-6A8C-1FEADD92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6C9D2-3F15-3D63-EAB1-3F626E1A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38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A83B-E3FA-BD7C-F1D7-F2B8B50F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33A6-5A09-AFEC-2D1D-FC44711D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Optional: L3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66F4FF-09FE-28DE-8D7C-2B58BA60DD9F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D31767-8CEC-1409-9428-579F87B7E29F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B2D211-FC6E-296F-A4DC-EFCB88170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10" y="2527249"/>
            <a:ext cx="5655756" cy="315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FFA4D-3CC5-F27F-89A2-E98488FC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26" y="2527249"/>
            <a:ext cx="5417034" cy="31557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27D80-9912-81C0-708C-38C62B55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7A24D-5F68-07AD-B581-FB4C302E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3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94C74-A3C4-D8DC-729C-2CECAA5F9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9634-C530-B61E-F0A7-E568A13A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Optional: L3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5918C2-2407-969C-5720-7CF4B1BA281A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65FFA9-F833-2AA4-23C8-7225B972F093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9C2B5B-E697-77F1-C0D9-265F6E7EF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6" y="2647694"/>
            <a:ext cx="5780614" cy="2907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0C768D-06A0-B315-3BB6-A799962B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723" y="2743884"/>
            <a:ext cx="5757993" cy="271515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99CAB-C2F8-6B5F-04CF-F1F752ECF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BB938-2049-57C4-E1C9-F24C8613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8F0A9-45D8-A8D8-2CC1-6A6430D3F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6040-E13F-C268-20DC-5FA32EA4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Optional: L3 Level Factors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3AF59D-D150-84B6-CC41-77AD505A3F0B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0E7A23E-7C16-EAB0-0FD2-E57CAEACE6AA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35A37B-EA34-AC5E-2957-72E36DB0A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696" y="2813611"/>
            <a:ext cx="5703944" cy="2729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D99AA-2D0C-194A-4B87-72D77A8A2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8" y="2970241"/>
            <a:ext cx="5239838" cy="20458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7AB4-DD92-E4D6-CE14-0BD563EB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59E3-CDEB-10CC-9F77-0E43A88C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91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F5154-E299-CEA6-3360-FEB9E3CE2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B536-71B6-4366-236C-E8CADB9E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1. Order Book Imbalance Ratio (L1)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7C4EAA-E508-9A2F-4EFD-81C8F547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219" y="2399430"/>
            <a:ext cx="5349823" cy="369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25338D-70B9-BB51-6330-37F181AFD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8197"/>
            <a:ext cx="5674553" cy="251027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D8CEC9-FD7E-D1DD-741F-A98A2D92955C}"/>
              </a:ext>
            </a:extLst>
          </p:cNvPr>
          <p:cNvCxnSpPr/>
          <p:nvPr/>
        </p:nvCxnSpPr>
        <p:spPr>
          <a:xfrm>
            <a:off x="6096000" y="2399430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3BB78-76D6-221B-26EA-1AC066FE4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EA3B2-A03F-3EA6-D52E-8F375627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9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F36B0-1133-51BB-E4AA-28EF8008B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DE1E-CE59-07E4-A323-F942E36B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1. Order Book Imbalance Ratio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1E63B8-3BAE-939A-A1E1-6D407F713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7" y="2105768"/>
            <a:ext cx="5565573" cy="1954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E2BAC-1F34-ACEF-F7D0-B0DB18679640}"/>
              </a:ext>
            </a:extLst>
          </p:cNvPr>
          <p:cNvSpPr txBox="1"/>
          <p:nvPr/>
        </p:nvSpPr>
        <p:spPr>
          <a:xfrm>
            <a:off x="562137" y="4173397"/>
            <a:ext cx="5533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*Recall that ask price is the purchase price</a:t>
            </a:r>
          </a:p>
        </p:txBody>
      </p:sp>
      <p:pic>
        <p:nvPicPr>
          <p:cNvPr id="5122" name="Picture 2" descr="Buy Walls vs Sell Walls: How To Trade Using a Depth Chart">
            <a:extLst>
              <a:ext uri="{FF2B5EF4-FFF2-40B4-BE49-F238E27FC236}">
                <a16:creationId xmlns:a16="http://schemas.microsoft.com/office/drawing/2014/main" id="{E8B52CBA-5835-7673-9334-BCF3CC7B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07" y="2379559"/>
            <a:ext cx="3593842" cy="38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0DDB3-5E50-5489-CC8A-91BDAA26A527}"/>
              </a:ext>
            </a:extLst>
          </p:cNvPr>
          <p:cNvSpPr txBox="1"/>
          <p:nvPr/>
        </p:nvSpPr>
        <p:spPr>
          <a:xfrm>
            <a:off x="562136" y="4748584"/>
            <a:ext cx="55338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Useful Link:</a:t>
            </a:r>
            <a:br>
              <a:rPr lang="en-MY" dirty="0"/>
            </a:br>
            <a:r>
              <a:rPr lang="en-MY" dirty="0"/>
              <a:t>1. </a:t>
            </a:r>
            <a:r>
              <a:rPr lang="en-MY" dirty="0">
                <a:hlinkClick r:id="rId4"/>
              </a:rPr>
              <a:t>https://arxiv.org/pdf/2112.13213v1</a:t>
            </a:r>
            <a:endParaRPr lang="en-MY" dirty="0"/>
          </a:p>
          <a:p>
            <a:r>
              <a:rPr lang="en-MY" dirty="0"/>
              <a:t>2. https://www.researchgate.net/publication/47860140_The_Price_Impact_of_Order_Book_Events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A1B8A-BF56-1322-0E41-22FF663D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01CD9-51C7-8AEB-F36B-B7F6473E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4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C1003-3B2B-A856-D868-8820CACE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27E3-3BB9-F604-A9EE-1BE93C7F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1. Order Book Imbalance Ratio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E1314-F9DD-FD0B-717E-AD4D0FAD5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88" y="2261714"/>
            <a:ext cx="10997772" cy="3694176"/>
          </a:xfrm>
        </p:spPr>
        <p:txBody>
          <a:bodyPr/>
          <a:lstStyle/>
          <a:p>
            <a:pPr marL="0" indent="0">
              <a:buNone/>
            </a:pPr>
            <a:r>
              <a:rPr lang="en-MY" dirty="0"/>
              <a:t>Standard OBI has a weakness: Spoofing</a:t>
            </a:r>
          </a:p>
          <a:p>
            <a:pPr marL="0" indent="0">
              <a:buNone/>
            </a:pPr>
            <a:r>
              <a:rPr lang="en-MY" dirty="0"/>
              <a:t>Solution: Depth Weighting. </a:t>
            </a:r>
          </a:p>
          <a:p>
            <a:pPr marL="0" indent="0">
              <a:buNone/>
            </a:pPr>
            <a:r>
              <a:rPr lang="en-US" sz="1600" dirty="0"/>
              <a:t>Don't just sum the volume. Give more weight to orders close to the spread and less weight to orders far away.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MY" dirty="0"/>
              <a:t>Modified Formula:</a:t>
            </a:r>
            <a:br>
              <a:rPr lang="en-MY" dirty="0"/>
            </a:b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73B895-50E7-669E-9748-108984CB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32" y="3985679"/>
            <a:ext cx="7680694" cy="22184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6F67D-DDBE-641F-28B2-DD26020A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12A8C-163B-7C58-52BD-112B7ACB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0EC69-1D49-4C26-52A8-1AB53A20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D243-5FC7-4E32-C6D2-A24F2B02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1. Order Book Imbalance Ratio (L2)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C83797-16E2-6B33-7688-AA5EDF300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560" y="2158775"/>
            <a:ext cx="5927724" cy="2206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CC553-95AF-441B-A372-DC760917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60" y="4658865"/>
            <a:ext cx="6341376" cy="165049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4832D-9149-0C79-B9A3-185F2D78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B398-EC54-39E6-B0DC-E6E6B0AC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22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FCCA-13E1-A757-8676-0B98413F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1586-AD0B-1622-756A-4D404179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2. </a:t>
            </a:r>
            <a:r>
              <a:rPr lang="en-MY" dirty="0" err="1"/>
              <a:t>Microprice</a:t>
            </a:r>
            <a:r>
              <a:rPr lang="en-MY" dirty="0"/>
              <a:t> Deviation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167C5E-4DAC-3C02-75AC-74E583158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54" y="2310939"/>
            <a:ext cx="4435706" cy="369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E6D00-D9C7-457E-122A-F122CD57B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701" y="2490640"/>
            <a:ext cx="6122859" cy="33347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F2CB18-688D-1162-EE64-A831502EF58C}"/>
              </a:ext>
            </a:extLst>
          </p:cNvPr>
          <p:cNvCxnSpPr/>
          <p:nvPr/>
        </p:nvCxnSpPr>
        <p:spPr>
          <a:xfrm>
            <a:off x="5329084" y="231093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38015-6604-0595-D2B1-EB335C46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CFD21-CB68-6B07-40E6-D92E5B84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0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32D6-4E51-CA59-E793-E95D4502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It’s BS that force constant vol, not because of risk neutral</a:t>
            </a:r>
          </a:p>
        </p:txBody>
      </p:sp>
      <p:pic>
        <p:nvPicPr>
          <p:cNvPr id="1026" name="Picture 2" descr="PPT - The Black-Scholes Model PowerPoint Presentation, free download -  ID:2935554">
            <a:extLst>
              <a:ext uri="{FF2B5EF4-FFF2-40B4-BE49-F238E27FC236}">
                <a16:creationId xmlns:a16="http://schemas.microsoft.com/office/drawing/2014/main" id="{0176C2EB-78CE-D292-6237-DCA03390F1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0" y="2478088"/>
            <a:ext cx="4925482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B0EB5-CE8B-8853-7FAB-253326F4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47" y="3088245"/>
            <a:ext cx="5980203" cy="20415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FEFE2-665B-8918-F42D-3B812090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93F38-17C9-8C2F-7349-81E0AF2B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89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A2767-7AF5-B950-6062-C4E709DA8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A9C7-1F79-7502-9D3E-BF659F41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2. </a:t>
            </a:r>
            <a:r>
              <a:rPr lang="en-MY" dirty="0" err="1"/>
              <a:t>Microprice</a:t>
            </a:r>
            <a:r>
              <a:rPr lang="en-MY" dirty="0"/>
              <a:t> Deviation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DE267E-C578-CFE7-B391-210823F1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6" y="2242301"/>
            <a:ext cx="5099581" cy="309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6AF266-2A44-1784-0EA4-AA4805C01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950" y="2330791"/>
            <a:ext cx="5719320" cy="37553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00158C-F0CA-D037-09D5-C769006C640F}"/>
              </a:ext>
            </a:extLst>
          </p:cNvPr>
          <p:cNvCxnSpPr/>
          <p:nvPr/>
        </p:nvCxnSpPr>
        <p:spPr>
          <a:xfrm>
            <a:off x="5741180" y="233079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794DB66-E8A6-46E1-A021-C1288BCF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25" y="5507908"/>
            <a:ext cx="5192411" cy="11565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B0BEC-8459-1909-C848-BFFF865F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0F8E4-3AAA-3F5A-588E-683D4274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09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6EFFE-E7D1-4FFF-CAF1-729C2A59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72EE-675C-2B88-BC40-124262D3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2. </a:t>
            </a:r>
            <a:r>
              <a:rPr lang="en-MY" dirty="0" err="1"/>
              <a:t>Microprice</a:t>
            </a:r>
            <a:r>
              <a:rPr lang="en-MY" dirty="0"/>
              <a:t> Deviation (optional)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40470-C9C6-8840-1525-489CC8A7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2" y="2330791"/>
            <a:ext cx="6834937" cy="279899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A521-8CDD-875F-1B6C-BEED42D7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B30AC-887C-5972-0CD9-438E654A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65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E57E-4A17-BF4B-5191-23015F53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32A-67C9-A69C-5BF4-E2B35EF6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3. Depth Slope (Involve L2 Data)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4CE999-8D3B-ADFB-7B38-E9087C9A9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19" y="2533888"/>
            <a:ext cx="5118194" cy="267720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08E8DA-7260-5509-4E05-0689C105812E}"/>
              </a:ext>
            </a:extLst>
          </p:cNvPr>
          <p:cNvCxnSpPr/>
          <p:nvPr/>
        </p:nvCxnSpPr>
        <p:spPr>
          <a:xfrm>
            <a:off x="5741180" y="233079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34072F1-98E5-F50E-74EA-0456EA776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32" y="2533887"/>
            <a:ext cx="5789628" cy="267720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EF9A1-8F99-46D0-7B56-CF8F8E10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7A8E9-03D8-0276-F29B-CE4EEFCC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55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9B019-2524-17EC-C2EE-099FB1D0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1D46-2730-B48F-5249-11BB7989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3. Depth Slope (Involve L2 Data)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B0CB2F-89A3-45A4-D3D4-C16BE885A1E5}"/>
              </a:ext>
            </a:extLst>
          </p:cNvPr>
          <p:cNvCxnSpPr/>
          <p:nvPr/>
        </p:nvCxnSpPr>
        <p:spPr>
          <a:xfrm>
            <a:off x="5969503" y="2183120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2C2D0A-699F-8C25-24BE-D598EEB83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23" y="2183120"/>
            <a:ext cx="5349415" cy="3844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C407A-8DDE-E035-D9D3-894593FD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97" y="2192952"/>
            <a:ext cx="5942206" cy="36060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7636E-3BB5-2938-C0DC-485DCD54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83C10-78E0-5C5A-C584-3C0B5582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1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CF79-B786-7C1E-B389-2E45BBDD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1A8C-2C01-7853-0176-DC8B963E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3. Depth Slope (Involve L2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30A2B-5686-5507-0129-ADC52482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29" y="2370749"/>
            <a:ext cx="6289692" cy="22602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E14F5-FB19-1F71-3111-D9353FFE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15253-69C2-0F3C-3D43-29B5E262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20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71AB7-C746-6875-447A-AAF8C13F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5F692-6209-EABB-C16F-363AE172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4. Replenishment Rate/Iceberg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F0D5F-6548-DB1D-B8D7-FBDFDD22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3" y="2316925"/>
            <a:ext cx="5562797" cy="24381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307CCF-FFD1-703F-D6BB-4C0B239F8EEE}"/>
              </a:ext>
            </a:extLst>
          </p:cNvPr>
          <p:cNvCxnSpPr/>
          <p:nvPr/>
        </p:nvCxnSpPr>
        <p:spPr>
          <a:xfrm>
            <a:off x="6185813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378277B-8DA2-DB0F-BEB1-F5702D7B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3" y="4935857"/>
            <a:ext cx="5757130" cy="1081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C9FDE-2C81-2DDD-5F51-6983CA65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13" y="2242113"/>
            <a:ext cx="5334945" cy="2304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B23493-45DA-A1C1-6708-7CEDD4640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14" y="4669747"/>
            <a:ext cx="5466704" cy="112856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6647C-FC95-A393-020F-0701E00D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97FCE-E686-C0EF-E114-F4B93AAA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75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46A54-109C-9E25-7E88-1002A142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A4D1-0355-E26E-59C6-8B3BF9E5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4. Replenishment Rate/Iceberg Detection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7C61EF-180B-53DA-DC51-33D77B7FA09E}"/>
              </a:ext>
            </a:extLst>
          </p:cNvPr>
          <p:cNvCxnSpPr/>
          <p:nvPr/>
        </p:nvCxnSpPr>
        <p:spPr>
          <a:xfrm>
            <a:off x="6185813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F3018DC-DAE2-0805-CC9C-6A2E6D87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2131634"/>
            <a:ext cx="5319251" cy="3237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585036-D3F6-619D-3081-1911C271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92" y="5428156"/>
            <a:ext cx="4286859" cy="1303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9A6201-0C14-B992-BBA4-B1B37EA9D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16" y="2131634"/>
            <a:ext cx="5696967" cy="2045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7E665-77C4-D61C-830D-22ADE73BD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75" y="4338646"/>
            <a:ext cx="5828874" cy="191176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0075C-C1EE-E598-BA1E-57CCCBF9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20037-B8CB-E748-0A02-F41AD954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99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D5831-5A0A-DD43-2185-0640ACBB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51BE-C68F-1324-AFBA-6B589FFAB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5. Aggressor Ratio/ Trade Flow Imbalance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2CC31-8603-B1CC-C7FF-0FF00860F4BD}"/>
              </a:ext>
            </a:extLst>
          </p:cNvPr>
          <p:cNvSpPr txBox="1"/>
          <p:nvPr/>
        </p:nvSpPr>
        <p:spPr>
          <a:xfrm>
            <a:off x="629265" y="2442920"/>
            <a:ext cx="4896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While Order Imbalance (OBI) looks at the </a:t>
            </a:r>
            <a:r>
              <a:rPr lang="en-US" i="1" dirty="0"/>
              <a:t>intent</a:t>
            </a:r>
            <a:r>
              <a:rPr lang="en-US" dirty="0"/>
              <a:t> to trade (limit orders), the Aggressor Ratio looks at </a:t>
            </a:r>
            <a:r>
              <a:rPr lang="en-US" i="1" dirty="0"/>
              <a:t>actual executed trades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It tells you who is more desperate to trade right now: the buyers or the sellers.</a:t>
            </a:r>
            <a:endParaRPr lang="en-MY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96574A-6A0B-E981-75A6-2D5AAF2F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4" y="4421973"/>
            <a:ext cx="4277032" cy="1042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D32458-C47F-1FF2-57B1-00E13A8A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81" y="2282805"/>
            <a:ext cx="6629372" cy="34046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6CB039-0342-4A99-1102-FA72D38B5F29}"/>
              </a:ext>
            </a:extLst>
          </p:cNvPr>
          <p:cNvCxnSpPr/>
          <p:nvPr/>
        </p:nvCxnSpPr>
        <p:spPr>
          <a:xfrm>
            <a:off x="5281243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AA95A-5C7B-50A4-D1C7-B2CA365D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6B2-6B4F-2A52-2A6F-56F1E7863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7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D0FE6-1914-C921-950D-F2E0B6BB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62AF-48EC-2E0D-A540-3B885E2D8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5. Aggressor Ratio/ Trade Flow Imbalance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04F901-DEF6-CDD9-8D78-96A30CD68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196" y="2291276"/>
            <a:ext cx="5832808" cy="3694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9B865-B75D-7E83-1199-82136FEEC3DB}"/>
              </a:ext>
            </a:extLst>
          </p:cNvPr>
          <p:cNvSpPr txBox="1"/>
          <p:nvPr/>
        </p:nvSpPr>
        <p:spPr>
          <a:xfrm>
            <a:off x="6735096" y="2291276"/>
            <a:ext cx="489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Like RSI</a:t>
            </a:r>
          </a:p>
          <a:p>
            <a:r>
              <a:rPr lang="en-US" dirty="0"/>
              <a:t>Don’t need L2</a:t>
            </a:r>
            <a:endParaRPr lang="en-M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DE91F-8850-ABBD-0B24-492ECDE9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4337E-8FAC-F931-E600-90BE2AC7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8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FB1FC-C58D-9E90-D782-ED0A88D7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7C96-110E-52A9-6D3F-78D97B51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6. L2 Liquidity Depletion Indicator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6C8A8F-49E1-4C5E-2ED8-2D7988514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61" y="2566578"/>
            <a:ext cx="4220578" cy="2773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FE85B-1EE4-2058-3EB4-BB855C7B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287" y="2189621"/>
            <a:ext cx="6453068" cy="3926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2E446F-BB34-341A-ADCD-67F729ED1A21}"/>
              </a:ext>
            </a:extLst>
          </p:cNvPr>
          <p:cNvCxnSpPr/>
          <p:nvPr/>
        </p:nvCxnSpPr>
        <p:spPr>
          <a:xfrm>
            <a:off x="5104262" y="2261778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9FE676-FCDD-6057-3B57-1BB26ECC1080}"/>
              </a:ext>
            </a:extLst>
          </p:cNvPr>
          <p:cNvSpPr txBox="1"/>
          <p:nvPr/>
        </p:nvSpPr>
        <p:spPr>
          <a:xfrm>
            <a:off x="607061" y="5504673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detect spoofing</a:t>
            </a:r>
            <a:endParaRPr lang="en-M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825B2-E082-6F7D-A3D7-09C01928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347E-705D-A00B-908D-1B6EE135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1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AF6C-45B7-E5C6-A211-E791FA10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1EB8-9482-57BF-AEF4-96414ECB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Volatility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E706B-7BD6-269A-3912-0C4F7CAF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14" y="2302570"/>
            <a:ext cx="4321466" cy="2387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94547-E595-8CD3-11C1-E04DB775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11" y="5050172"/>
            <a:ext cx="5712089" cy="12925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DEF751-7A24-C89F-4E43-15BB0C4F18A6}"/>
              </a:ext>
            </a:extLst>
          </p:cNvPr>
          <p:cNvCxnSpPr/>
          <p:nvPr/>
        </p:nvCxnSpPr>
        <p:spPr>
          <a:xfrm>
            <a:off x="6096000" y="2225040"/>
            <a:ext cx="0" cy="428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A2B233-8542-B8F8-39D6-483FC197C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2302570"/>
            <a:ext cx="5246957" cy="1691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A52D1-77F1-A154-7199-F8A4F2A93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61" y="4167349"/>
            <a:ext cx="5323834" cy="1709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14E4DF-05C2-A23A-ADCE-240D0E6E3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542" y="790717"/>
            <a:ext cx="2581635" cy="695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5FAC35-06C0-8719-E7FF-D10D1FB648FE}"/>
                  </a:ext>
                </a:extLst>
              </p14:cNvPr>
              <p14:cNvContentPartPr/>
              <p14:nvPr/>
            </p14:nvContentPartPr>
            <p14:xfrm>
              <a:off x="1635800" y="4470640"/>
              <a:ext cx="1057680" cy="270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5FAC35-06C0-8719-E7FF-D10D1FB648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8160" y="4453000"/>
                <a:ext cx="10933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2EDBB84-EB49-45D8-2463-A04E30B7D5C4}"/>
                  </a:ext>
                </a:extLst>
              </p14:cNvPr>
              <p14:cNvContentPartPr/>
              <p14:nvPr/>
            </p14:nvContentPartPr>
            <p14:xfrm>
              <a:off x="1970960" y="4914880"/>
              <a:ext cx="203760" cy="18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2EDBB84-EB49-45D8-2463-A04E30B7D5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2960" y="4897240"/>
                <a:ext cx="2394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373088-1290-92FF-FC97-6881D1989B2A}"/>
                  </a:ext>
                </a:extLst>
              </p14:cNvPr>
              <p14:cNvContentPartPr/>
              <p14:nvPr/>
            </p14:nvContentPartPr>
            <p14:xfrm>
              <a:off x="3027200" y="4593760"/>
              <a:ext cx="1219320" cy="156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373088-1290-92FF-FC97-6881D1989B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09560" y="4576120"/>
                <a:ext cx="12549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3B2994F-23F2-6DB0-725F-B13567F46655}"/>
                  </a:ext>
                </a:extLst>
              </p14:cNvPr>
              <p14:cNvContentPartPr/>
              <p14:nvPr/>
            </p14:nvContentPartPr>
            <p14:xfrm>
              <a:off x="3524000" y="4886800"/>
              <a:ext cx="215280" cy="175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3B2994F-23F2-6DB0-725F-B13567F466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06000" y="4868800"/>
                <a:ext cx="250920" cy="2113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A03E2-9D29-E367-C17C-7B82F27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93763-5C74-429F-DE7E-A28FF378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69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132B-ABDE-9261-060B-43F592C7D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A7BD-B5F6-4EA2-E770-33A5C966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6. L2 Liquidity Depletion Indicator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DB014B-64FB-84BF-D1BA-81E5D85B3702}"/>
              </a:ext>
            </a:extLst>
          </p:cNvPr>
          <p:cNvCxnSpPr/>
          <p:nvPr/>
        </p:nvCxnSpPr>
        <p:spPr>
          <a:xfrm>
            <a:off x="5715405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93BA89-EE25-9FCC-6FB5-63D6004F6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471" y="2569036"/>
            <a:ext cx="5138117" cy="303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3E96B8-32F9-4902-0341-50E2C4FEF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20" y="2398963"/>
            <a:ext cx="5722740" cy="337549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36AA9-16F3-4D25-C444-D03F6F10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DD929-1E89-FE92-8B90-36B17109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48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0FAA-56CE-D15F-BA4F-074F6D5F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EC98-EB09-F00D-7FCD-B6003034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7. Order Flow Imbalance/LOBSTER factor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E6382C-A1E9-DE29-DE11-6A8AD278D8B5}"/>
              </a:ext>
            </a:extLst>
          </p:cNvPr>
          <p:cNvCxnSpPr/>
          <p:nvPr/>
        </p:nvCxnSpPr>
        <p:spPr>
          <a:xfrm>
            <a:off x="5803896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79444D-E0C7-0F77-5C73-6A0709A9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87" y="2301149"/>
            <a:ext cx="5258560" cy="1395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8E210-8B52-473E-E072-FB4A342C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86" y="3816682"/>
            <a:ext cx="5098381" cy="2424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6255A-4C58-B707-CC35-316910A5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76" y="2301149"/>
            <a:ext cx="6035588" cy="40544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F8A86-5B2F-2E1F-358A-BEE1B5E87A24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 Important Factor</a:t>
            </a:r>
            <a:endParaRPr lang="en-MY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3E534D-50D3-1832-A9E8-AD1EE28B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24CA5-49BB-5E3D-7422-A8B4FFA0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4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7EF89-2442-092B-D287-106ABD99C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B7F5-1060-8292-5AE5-64076D72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7. Order Flow Imbalance/LOBSTER factor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9000A5-4522-3430-86D3-EBDF9F000D18}"/>
              </a:ext>
            </a:extLst>
          </p:cNvPr>
          <p:cNvCxnSpPr/>
          <p:nvPr/>
        </p:nvCxnSpPr>
        <p:spPr>
          <a:xfrm>
            <a:off x="6315174" y="2330603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0B72F9-ABDC-6DEF-8DC7-5B76B4BFC9D0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 Important Factor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1A76E2-6B45-4AE0-3748-5270D561B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841" y="2261777"/>
            <a:ext cx="5587151" cy="2974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D37900-8168-4696-A505-9BAEC4D54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1" y="5382701"/>
            <a:ext cx="5587151" cy="10826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F3A58-2C70-31D7-4718-88C6A237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2E8A8-4C2C-4C69-24D4-6073506E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16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D0DF4-EFB0-6663-1746-E94D48D26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72D4-1C0B-501A-DF7B-7165B0E8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Other Order Flow Factors Logic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E714-7382-BB55-2EE9-D4F1CD6EE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29" y="2428863"/>
            <a:ext cx="5255735" cy="3694176"/>
          </a:xfrm>
        </p:spPr>
        <p:txBody>
          <a:bodyPr>
            <a:normAutofit fontScale="85000" lnSpcReduction="20000"/>
          </a:bodyPr>
          <a:lstStyle/>
          <a:p>
            <a:r>
              <a:rPr lang="en-MY" dirty="0"/>
              <a:t>net buying pressure</a:t>
            </a:r>
          </a:p>
          <a:p>
            <a:r>
              <a:rPr lang="en-MY" dirty="0"/>
              <a:t>order imbalance</a:t>
            </a:r>
          </a:p>
          <a:p>
            <a:r>
              <a:rPr lang="en-MY" dirty="0"/>
              <a:t>aggressive vs passive flow</a:t>
            </a:r>
          </a:p>
          <a:p>
            <a:r>
              <a:rPr lang="en-MY" dirty="0"/>
              <a:t>liquidity provision/withdrawal</a:t>
            </a:r>
          </a:p>
          <a:p>
            <a:r>
              <a:rPr lang="en-MY" dirty="0"/>
              <a:t>volume‑synchronized price moves</a:t>
            </a:r>
          </a:p>
          <a:p>
            <a:r>
              <a:rPr lang="en-MY" dirty="0"/>
              <a:t>VPIN / toxicity</a:t>
            </a:r>
          </a:p>
          <a:p>
            <a:r>
              <a:rPr lang="en-MY" dirty="0"/>
              <a:t>market maker inventory pressure</a:t>
            </a:r>
          </a:p>
          <a:p>
            <a:r>
              <a:rPr lang="en-MY" dirty="0"/>
              <a:t>large trader footprints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66490-2CF2-EA5C-FE37-B14C6949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63215-287D-2CF2-8EE0-D4D347AA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67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A07B3-01D4-0EEE-C305-6317ED62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632F-E08F-8FAB-8100-0A0717B47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ACTUAL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BD0AC-96CF-2B3D-189E-7A7994540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L2 Order Book Imbalance (OBI)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0A042-DC5C-3A2A-4EAD-00CF3626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926B7-D6FD-EDDF-2D87-E14A7277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70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7DFD-977A-2A50-6BA6-410A5205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36A5-EA3B-DBE2-AA3B-6225FD9F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Methodology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DA8AEA-B60B-7284-6999-D3733BD1BE1B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1E81A95-A6BE-90B0-AFE8-78769B5ACD4C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4EABB6-8E88-6C42-ECB6-2E2767C6A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26" y="2276711"/>
            <a:ext cx="5616589" cy="2853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050F1-F995-6182-7B44-026A26C11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7" y="5306829"/>
            <a:ext cx="5616588" cy="742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A0419F-BB42-D926-903C-D10695F89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79" y="2753031"/>
            <a:ext cx="5695292" cy="267710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5B2C2-8B83-0D2F-6D71-7F343FF1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08E7A-BA2F-7B31-EBB9-A8F62298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3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3E121-5B80-029A-730F-50181FC71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D29F-90BE-CFA9-2C2B-4FF25A84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Methodology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7C0F0C-FFD9-AEB5-E28B-1F13C711F180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F5B3B3-DBB2-E676-35CF-280961ACCAC0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552BE4-3826-9607-9711-AD5226F5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59" y="2615248"/>
            <a:ext cx="5499981" cy="36941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86164-A6C1-A69B-640E-BE8B189B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D7AE-DAD6-0AD0-E92A-87D18EACE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60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A43B-9267-6128-4D4B-BCC3833B9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8EA2-84AE-98B3-1553-38663A09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Transforming L2_OBI Methodology into Code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BBD882-C857-218C-D7DB-1AAD4587985C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A9A821-DD06-5670-C1B3-FE2A2BE105F4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Snapshot for every 100ms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109FAF-D033-D7DC-026C-C6FE9A652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058" y="2528210"/>
            <a:ext cx="8954750" cy="3439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1BA03-BA6B-89FF-0689-5FD9348C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554" y="2528210"/>
            <a:ext cx="4432387" cy="12065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9E8F58-28F2-AE20-D85D-CEA38C19994D}"/>
              </a:ext>
            </a:extLst>
          </p:cNvPr>
          <p:cNvSpPr txBox="1"/>
          <p:nvPr/>
        </p:nvSpPr>
        <p:spPr>
          <a:xfrm>
            <a:off x="7118554" y="215887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*L1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A74EC5-1240-2063-CED0-70C16690D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117" y="3843428"/>
            <a:ext cx="2540691" cy="5213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25E27-B355-735B-6985-10F0B4B7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C2EAD-7719-8FF9-AB08-1B00F8D0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44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EE05B-EDA9-3EC7-2164-B65908AAD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AA57-CE42-9EA4-EAE0-59531F203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Is OBI a useful factor? Yes if OBI change before price change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3C27F-217B-014C-58D5-CA01C4FC2391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0DD9E-5482-BF85-BA84-2AF542B3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44" y="2365460"/>
            <a:ext cx="8707065" cy="39439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92063B4-DD1B-D910-CDB6-3A00C0AAE5ED}"/>
              </a:ext>
            </a:extLst>
          </p:cNvPr>
          <p:cNvSpPr/>
          <p:nvPr/>
        </p:nvSpPr>
        <p:spPr>
          <a:xfrm>
            <a:off x="4778476" y="2674374"/>
            <a:ext cx="599768" cy="34314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022E14-9450-8EA6-F689-2112476D97A6}"/>
              </a:ext>
            </a:extLst>
          </p:cNvPr>
          <p:cNvSpPr/>
          <p:nvPr/>
        </p:nvSpPr>
        <p:spPr>
          <a:xfrm>
            <a:off x="5651090" y="2621681"/>
            <a:ext cx="889820" cy="34314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DA91F-088B-1006-C42D-289A39E7B00C}"/>
              </a:ext>
            </a:extLst>
          </p:cNvPr>
          <p:cNvSpPr txBox="1"/>
          <p:nvPr/>
        </p:nvSpPr>
        <p:spPr>
          <a:xfrm>
            <a:off x="8713060" y="2621681"/>
            <a:ext cx="2595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OBI seems to work, but lets run with code</a:t>
            </a:r>
            <a:endParaRPr lang="en-MY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D491F1-1B67-3990-973E-2598B8995F6B}"/>
              </a:ext>
            </a:extLst>
          </p:cNvPr>
          <p:cNvSpPr/>
          <p:nvPr/>
        </p:nvSpPr>
        <p:spPr>
          <a:xfrm>
            <a:off x="2001942" y="2621681"/>
            <a:ext cx="599768" cy="34314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DF33D0-81E1-D073-2FA1-A1043DCA1BEB}"/>
              </a:ext>
            </a:extLst>
          </p:cNvPr>
          <p:cNvSpPr/>
          <p:nvPr/>
        </p:nvSpPr>
        <p:spPr>
          <a:xfrm>
            <a:off x="3297490" y="2547940"/>
            <a:ext cx="733735" cy="34314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983132-7584-CDB7-7E13-FDBAE143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060" y="3482446"/>
            <a:ext cx="3362794" cy="4667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3C27E-656B-5508-4641-DECEE5E8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E0FC1-B99E-A4B9-0B43-34D7D3C0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59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A5C98-C0DE-480B-CC59-B90667D2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8519-0467-C145-48E1-1DB9734C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The peak correlation at lag 0 suggests that the primary price discovery occurs within the 100ms sampling interval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EF2A4-CF0B-DAE0-99F6-F84D981AB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97" y="2389976"/>
            <a:ext cx="5195119" cy="2078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2413F6-4429-844A-9E7B-9D84B58D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97" y="4744912"/>
            <a:ext cx="5322938" cy="1564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77B86C-178F-8E83-01CD-911F5500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21" y="2180947"/>
            <a:ext cx="4988642" cy="21112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E47153-D4A8-31CF-61C0-74A06A9C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467" y="4558459"/>
            <a:ext cx="5152551" cy="21112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ECA8B15-B15B-E6CF-D98F-0F355264C95A}"/>
              </a:ext>
            </a:extLst>
          </p:cNvPr>
          <p:cNvSpPr/>
          <p:nvPr/>
        </p:nvSpPr>
        <p:spPr>
          <a:xfrm>
            <a:off x="878754" y="2526094"/>
            <a:ext cx="733735" cy="1234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848E0-C53F-05BB-58A4-1149DD4532AE}"/>
              </a:ext>
            </a:extLst>
          </p:cNvPr>
          <p:cNvSpPr txBox="1"/>
          <p:nvPr/>
        </p:nvSpPr>
        <p:spPr>
          <a:xfrm>
            <a:off x="78659" y="1926040"/>
            <a:ext cx="489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Prove profitable if we enter when the correlation is still &gt;0</a:t>
            </a:r>
            <a:endParaRPr lang="en-MY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8E356-5C02-B907-65CE-A19F67D7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67664-7844-6A8F-6E74-55C9FFAF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1F0A8-7BEE-AE0A-0DAA-AB53BB7CC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185F-CD46-8E1E-01E8-6678DD38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Stochastic Volatility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559D35-7B98-91BA-F30A-DFF629A7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111" y="2183121"/>
            <a:ext cx="4574838" cy="4181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B366E-0D4C-C9C9-B345-60713870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1612"/>
            <a:ext cx="5046827" cy="3146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48F5DC-6EC8-F514-F8AE-04DAA9A997F1}"/>
              </a:ext>
            </a:extLst>
          </p:cNvPr>
          <p:cNvSpPr txBox="1"/>
          <p:nvPr/>
        </p:nvSpPr>
        <p:spPr>
          <a:xfrm>
            <a:off x="5643716" y="549091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After you pull market vol data, you choose a model → guess parameters → compute model implied vols → compare to market implied vols → adjust parameters → iterate until both match.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AEFBB-4B50-F6CE-BBA2-B192496A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DA55F-9D6C-16B3-584B-A28BB12B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19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1BA24-4A31-0558-90AC-8FF3C6977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3030-F448-631F-9888-CAF7FAE4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 not enter at 3 seconds.</a:t>
            </a:r>
            <a:r>
              <a:rPr lang="en-US" dirty="0"/>
              <a:t> That is where the fake-out happens.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6753F-AAC7-EA4A-07A4-4A3AE243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45" y="2773434"/>
            <a:ext cx="5195119" cy="207804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46097E0-35DF-D5C5-3A2F-320A16F81542}"/>
              </a:ext>
            </a:extLst>
          </p:cNvPr>
          <p:cNvSpPr/>
          <p:nvPr/>
        </p:nvSpPr>
        <p:spPr>
          <a:xfrm>
            <a:off x="3336822" y="3153653"/>
            <a:ext cx="733735" cy="1234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64C680-12C2-A7F5-2DA5-5F46B9B2FBE6}"/>
              </a:ext>
            </a:extLst>
          </p:cNvPr>
          <p:cNvSpPr txBox="1"/>
          <p:nvPr/>
        </p:nvSpPr>
        <p:spPr>
          <a:xfrm>
            <a:off x="580107" y="2122683"/>
            <a:ext cx="489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Prove profitable if we enter when the correlation is still &gt;0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B75F8-9EB4-3214-54F3-7EFE3DE2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15" y="2123521"/>
            <a:ext cx="5269541" cy="2754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E3900-1DB1-2A91-56CB-980FA98DB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25" y="5055043"/>
            <a:ext cx="5195119" cy="1515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F6A495-00F6-7920-6239-C01AE5D31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88" y="5085478"/>
            <a:ext cx="5032173" cy="120937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5E67A3-31FC-21C5-39D8-64BCB59E589E}"/>
              </a:ext>
            </a:extLst>
          </p:cNvPr>
          <p:cNvCxnSpPr>
            <a:cxnSpLocks/>
          </p:cNvCxnSpPr>
          <p:nvPr/>
        </p:nvCxnSpPr>
        <p:spPr>
          <a:xfrm>
            <a:off x="5892390" y="2202177"/>
            <a:ext cx="0" cy="4447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C9DEA-F781-4AF2-7503-DCE2967E8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CD7C-FCB7-9C70-706F-D1EB5DF1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2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394CA-FFF5-4B55-4843-EFD3BC437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432E-8A26-0C2A-DC22-2A36CB24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Run OBI with 10 symbols and compute time series RIC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788113-4E14-1482-BBB4-B2CD1C8241F6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EB0E4A-1325-F3AC-152E-FA5C6E2DC645}"/>
              </a:ext>
            </a:extLst>
          </p:cNvPr>
          <p:cNvSpPr txBox="1"/>
          <p:nvPr/>
        </p:nvSpPr>
        <p:spPr>
          <a:xfrm>
            <a:off x="1189704" y="274681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OBI is proven useful….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C5D92-5F3F-8263-5CA1-060CB009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95" y="2360099"/>
            <a:ext cx="5696745" cy="1800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3ABD5-9930-C2D0-2FD5-6E81C0F3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95" y="4554239"/>
            <a:ext cx="5532456" cy="4802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A3B6D0-4E36-7BA7-CB2C-DDF85855F759}"/>
              </a:ext>
            </a:extLst>
          </p:cNvPr>
          <p:cNvSpPr txBox="1"/>
          <p:nvPr/>
        </p:nvSpPr>
        <p:spPr>
          <a:xfrm>
            <a:off x="366895" y="4160575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70C63C-6171-1A29-F8E4-AF514464A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83" y="2643081"/>
            <a:ext cx="5644309" cy="32092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DCE21-36AF-0441-7E3F-73A513C6F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D3839-20DD-6BDD-FD70-A02C8E1C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37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017EB-0471-74DA-10DB-6D7DC842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48EF-531A-DC02-1142-A94EDF59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Run OBI with 10 symbols and compute time series RIC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1F0396-4AC8-C3DD-B372-D8A085377D79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B76927-3671-17E4-771B-B778AD19EE18}"/>
              </a:ext>
            </a:extLst>
          </p:cNvPr>
          <p:cNvSpPr txBox="1"/>
          <p:nvPr/>
        </p:nvSpPr>
        <p:spPr>
          <a:xfrm>
            <a:off x="1115567" y="294506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OBI is proven useful….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45975-BF4D-9F99-BD35-4E630038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0" y="2167057"/>
            <a:ext cx="5365473" cy="1123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4BD25-9062-15BB-E54E-9CA6031613A5}"/>
              </a:ext>
            </a:extLst>
          </p:cNvPr>
          <p:cNvSpPr txBox="1"/>
          <p:nvPr/>
        </p:nvSpPr>
        <p:spPr>
          <a:xfrm>
            <a:off x="6406530" y="2835883"/>
            <a:ext cx="6096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dirty="0"/>
              <a:t>SYMBOL     | L2 RANK IC   | P-VALUE    | SAMPLES </a:t>
            </a:r>
          </a:p>
          <a:p>
            <a:r>
              <a:rPr lang="en-MY" sz="1400" dirty="0"/>
              <a:t>-------------------------------------------------------</a:t>
            </a:r>
          </a:p>
          <a:p>
            <a:r>
              <a:rPr lang="en-MY" sz="1400" dirty="0"/>
              <a:t>BTCUSDT    | 0.3172 ✅    | 0.0004     | 122</a:t>
            </a:r>
          </a:p>
          <a:p>
            <a:r>
              <a:rPr lang="en-MY" sz="1400" dirty="0"/>
              <a:t>ETHUSDT    | 0.2106 ✅    | 0.0199     | 122</a:t>
            </a:r>
          </a:p>
          <a:p>
            <a:r>
              <a:rPr lang="en-MY" sz="1400" dirty="0"/>
              <a:t>BNBUSDT    | 0.0166      | 0.8564     | 122</a:t>
            </a:r>
          </a:p>
          <a:p>
            <a:r>
              <a:rPr lang="en-MY" sz="1400" dirty="0"/>
              <a:t>SOLUSDT    | 0.0858      | 0.3473     | 122</a:t>
            </a:r>
          </a:p>
          <a:p>
            <a:r>
              <a:rPr lang="en-MY" sz="1400" dirty="0"/>
              <a:t>XRPUSDT    | 0.1165      | 0.2014     | 122</a:t>
            </a:r>
          </a:p>
          <a:p>
            <a:r>
              <a:rPr lang="en-MY" sz="1400" dirty="0"/>
              <a:t>ADAUSDT    | 0.1841 ✅    | 0.0441     | 120</a:t>
            </a:r>
          </a:p>
          <a:p>
            <a:r>
              <a:rPr lang="en-MY" sz="1400" dirty="0"/>
              <a:t>DOGEUSDT   | 0.1471      | 0.1060     | 122</a:t>
            </a:r>
          </a:p>
          <a:p>
            <a:r>
              <a:rPr lang="en-MY" sz="1400" dirty="0"/>
              <a:t>SUIUSDT    | -0.0981      | 0.2826     | 122</a:t>
            </a:r>
          </a:p>
          <a:p>
            <a:r>
              <a:rPr lang="en-MY" sz="1400" dirty="0"/>
              <a:t>ASTERUSDT  | -0.1168      | 0.2000     | 122</a:t>
            </a:r>
          </a:p>
          <a:p>
            <a:r>
              <a:rPr lang="en-MY" sz="1400" dirty="0"/>
              <a:t>AVAXUSDT   | 0.0243      | 0.8026     | 108</a:t>
            </a:r>
          </a:p>
          <a:p>
            <a:r>
              <a:rPr lang="en-MY" sz="1400" dirty="0"/>
              <a:t>-------------------------------------------------------</a:t>
            </a:r>
          </a:p>
          <a:p>
            <a:r>
              <a:rPr lang="en-MY" sz="1400" dirty="0"/>
              <a:t>AVERAGE L2 IC: 0.0887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320BA-A4D1-548B-9356-2D451C49317E}"/>
              </a:ext>
            </a:extLst>
          </p:cNvPr>
          <p:cNvSpPr txBox="1"/>
          <p:nvPr/>
        </p:nvSpPr>
        <p:spPr>
          <a:xfrm>
            <a:off x="6406530" y="2466551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Output: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E1FAD-F1BA-029C-7623-13422FDE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10" y="3429000"/>
            <a:ext cx="5665277" cy="1139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FB2682-B55E-C61B-4E22-3ED10AD0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2" y="4707067"/>
            <a:ext cx="5777371" cy="16022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9CFC5-9CA4-C01D-B582-A32C31CC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62827-D4FF-259E-88BC-93D0A8C7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47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2EA6-1956-45F0-D79D-E7255B45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7E99-6F0F-2F18-2D4D-CE1DDA658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ACTUAL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129D4-8C77-AD22-A170-0E71A55C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Order Flow Imbalance/LOBSTER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585C0-7998-CF61-8C18-FE9E07E1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6BC72-01A6-5DAC-CC2C-F128D173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20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50BB-006E-35BB-DEEC-D767B473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C0A6A-3916-8B74-76F4-9E448F15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Order Flow Imbalance/LOBSTER factor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769E1-F688-1E96-E92C-1C992BBCA618}"/>
              </a:ext>
            </a:extLst>
          </p:cNvPr>
          <p:cNvCxnSpPr/>
          <p:nvPr/>
        </p:nvCxnSpPr>
        <p:spPr>
          <a:xfrm>
            <a:off x="5803896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1BFEC3-244D-62F1-7198-BE5A43C5F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87" y="2301149"/>
            <a:ext cx="5258560" cy="1395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D544A-2949-E8B1-FC18-7CC69E93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86" y="3816682"/>
            <a:ext cx="5098381" cy="2424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C1F1D-21EA-8A8C-D667-69D467A2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76" y="2301149"/>
            <a:ext cx="6035588" cy="4054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64ACE8-47D6-BF8C-4BF8-FAD2F5D27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046" y="4411107"/>
            <a:ext cx="6005949" cy="18982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D078E0-5730-B366-E8F4-603A05FFF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37859-E85E-1D13-D43D-74B923A2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09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84BF5-9FE9-A63B-9D53-BEA1B053B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1613-A4E0-16A2-4A7B-33ACE691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Is OFI a useful factor? Yes if OBI change before price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22F81-03AF-BF3D-C493-1F28B669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3" y="2774737"/>
            <a:ext cx="5370871" cy="2685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1A10C-B5DA-7C8F-31BC-2F266EA0D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644" y="2129495"/>
            <a:ext cx="6661356" cy="3330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0F134-D642-D223-9CAE-A33356C45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039" y="5460173"/>
            <a:ext cx="6331338" cy="117957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68243-5AED-812F-055E-1D06C7864D0C}"/>
              </a:ext>
            </a:extLst>
          </p:cNvPr>
          <p:cNvCxnSpPr/>
          <p:nvPr/>
        </p:nvCxnSpPr>
        <p:spPr>
          <a:xfrm>
            <a:off x="5705574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A425C-D1C7-AF1E-AC3D-BA30DA823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B751B-49F2-8797-3EF9-6875CF83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46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E2B0-933F-5262-9EB5-0563AF2CB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FA24-6B5B-D8D6-2291-AF94880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Is OFI a useful factor? Yes if OFI change before price change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0A979-54BE-7D4A-7E14-8D675910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" y="2543046"/>
            <a:ext cx="5827714" cy="291385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E510B5-811C-EB67-D19E-506C43039628}"/>
              </a:ext>
            </a:extLst>
          </p:cNvPr>
          <p:cNvCxnSpPr/>
          <p:nvPr/>
        </p:nvCxnSpPr>
        <p:spPr>
          <a:xfrm>
            <a:off x="5705574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2CF4FBD-463D-0FE6-8729-E1CB00EA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25" y="2180316"/>
            <a:ext cx="5645535" cy="2028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506F4-4F46-FA9A-9057-13B8A913A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25" y="4316189"/>
            <a:ext cx="5645536" cy="1862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478B54-F4F6-58A2-64F5-F192F3B28317}"/>
              </a:ext>
            </a:extLst>
          </p:cNvPr>
          <p:cNvSpPr txBox="1"/>
          <p:nvPr/>
        </p:nvSpPr>
        <p:spPr>
          <a:xfrm>
            <a:off x="337074" y="5456903"/>
            <a:ext cx="5336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Perfect line to show that OFI is actually working, just that we don’t have the infrastructure to do HFT</a:t>
            </a:r>
            <a:endParaRPr lang="en-MY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02F03-654B-87AF-B4A1-F58DA59D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219B8-78FD-019F-9B0B-E7F02FD7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75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58114-F43E-DBF6-AF49-401FDA55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C053-0375-4B22-A1C3-C7AFB2E2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Run OFI with 10 symbols and compute time series RIC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2A1D9-0750-B7E2-C091-6138FA1351B7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9A879F-7CC2-EA49-D040-296E42F0B20C}"/>
              </a:ext>
            </a:extLst>
          </p:cNvPr>
          <p:cNvSpPr txBox="1"/>
          <p:nvPr/>
        </p:nvSpPr>
        <p:spPr>
          <a:xfrm>
            <a:off x="1199536" y="17930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L1 OFI is proven useful….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AAA38-0DF0-09F7-04A1-91C1D793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63" y="2729962"/>
            <a:ext cx="5404453" cy="3035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E09DAD-3D3F-1FA3-D5A1-8DD604840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" y="2753391"/>
            <a:ext cx="5639621" cy="29001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B0FBD-EEB3-F2E5-0280-226FA565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01B04-CF18-A563-7F9A-4444780D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55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B08B-38BF-6618-1AB8-829F76BC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460F-3251-B0E4-8315-4972C605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Run OFI with 10 symbols and compute time series RIC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6E121-EA5C-587D-137A-69AF99FF9C30}"/>
              </a:ext>
            </a:extLst>
          </p:cNvPr>
          <p:cNvCxnSpPr/>
          <p:nvPr/>
        </p:nvCxnSpPr>
        <p:spPr>
          <a:xfrm>
            <a:off x="6096000" y="2360097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38D393-88A8-1890-C7A3-BEDE4A0B80CA}"/>
              </a:ext>
            </a:extLst>
          </p:cNvPr>
          <p:cNvSpPr txBox="1"/>
          <p:nvPr/>
        </p:nvSpPr>
        <p:spPr>
          <a:xfrm>
            <a:off x="1199536" y="17930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L1 OFI is proven useful….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6CEB5-DDE9-6F7F-0FFC-A4E93E790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71" y="2493323"/>
            <a:ext cx="5404453" cy="3035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205CA-1B55-3321-2FE1-FB94DB817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527" y="3179180"/>
            <a:ext cx="5997487" cy="18151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30729-A606-1161-A8B5-C1DC2DD3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E1B73-C3CC-6DEA-472D-477F4575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05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1E087-6D37-166A-2723-E857A949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7A49-30B4-0098-7D67-BA82ED29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Run OFI with 10 symbols and compute time series RIC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4889A7-89AA-7D6F-AC18-8C89ECFD49E9}"/>
              </a:ext>
            </a:extLst>
          </p:cNvPr>
          <p:cNvCxnSpPr/>
          <p:nvPr/>
        </p:nvCxnSpPr>
        <p:spPr>
          <a:xfrm>
            <a:off x="6096000" y="2360097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0B3C34-C70B-41C5-E2DD-7CB466E9D367}"/>
              </a:ext>
            </a:extLst>
          </p:cNvPr>
          <p:cNvSpPr txBox="1"/>
          <p:nvPr/>
        </p:nvSpPr>
        <p:spPr>
          <a:xfrm>
            <a:off x="1199536" y="17930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L1 OFI is proven useful….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0A1A9-63C6-96F6-BE3A-64C2F0AB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97" y="2280122"/>
            <a:ext cx="5517093" cy="1621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5F1E51-0133-2B73-28BA-394E526F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897" y="3968377"/>
            <a:ext cx="5517093" cy="2340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958D3-11FB-82ED-6968-347116699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1" y="2493323"/>
            <a:ext cx="5404453" cy="303550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59E30-74F4-1A7D-85A6-7185AAA3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2066F-049A-AE8A-A98D-12305671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5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9035-BD19-F876-9118-56E4CC00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8305-DBE9-7D9D-38B5-83747C1B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Spearman Correlation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BBD8D0-AAFE-A0DC-9E12-A380BDDD1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19" y="3881201"/>
            <a:ext cx="5572274" cy="2824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63802-7708-2814-5871-9E839865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55" y="2093690"/>
            <a:ext cx="3189268" cy="1787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D12CD-5721-4522-3A3C-5E6F25733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45" y="2385226"/>
            <a:ext cx="5650298" cy="8389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E06282-3F69-0E13-5A21-E17813A194E1}"/>
              </a:ext>
            </a:extLst>
          </p:cNvPr>
          <p:cNvCxnSpPr/>
          <p:nvPr/>
        </p:nvCxnSpPr>
        <p:spPr>
          <a:xfrm>
            <a:off x="6096000" y="2225040"/>
            <a:ext cx="0" cy="428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5A225-FB18-7133-991E-E21FC163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A664-E831-612C-7305-DE033D80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62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B4E79-FCFC-2564-CEF2-48DE5FB4D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276B-9C50-BD82-556E-F7F997D5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Run OFI with 10 symbols and compute time series RIC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2CA11F-3159-8F3B-D152-736460D63203}"/>
              </a:ext>
            </a:extLst>
          </p:cNvPr>
          <p:cNvCxnSpPr/>
          <p:nvPr/>
        </p:nvCxnSpPr>
        <p:spPr>
          <a:xfrm>
            <a:off x="6096000" y="2360097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A6AB83-A5E6-81C1-161B-ACE0B5982F2C}"/>
              </a:ext>
            </a:extLst>
          </p:cNvPr>
          <p:cNvSpPr txBox="1"/>
          <p:nvPr/>
        </p:nvSpPr>
        <p:spPr>
          <a:xfrm>
            <a:off x="1199536" y="17930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L1 OFI is proven useful….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C5708-1545-3231-D2CC-4E75654E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71" y="2493323"/>
            <a:ext cx="5404453" cy="3035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4FBC5-B6B8-1CDE-07BB-A63CB2352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689" y="2438755"/>
            <a:ext cx="5795106" cy="330770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CB1F7-5159-2305-1169-E74F98B5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9E006-8428-2ACE-33C6-9F4E8996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03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679C-4295-E918-8C0D-788924EDB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1B16-B551-B6B1-8A7B-94A014BF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L2 OFI: Looks worse than L1 OFI. WHY?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54F4F3-3C30-2089-1E0B-9898D97E5A49}"/>
              </a:ext>
            </a:extLst>
          </p:cNvPr>
          <p:cNvCxnSpPr/>
          <p:nvPr/>
        </p:nvCxnSpPr>
        <p:spPr>
          <a:xfrm>
            <a:off x="5803896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8F2D95-94AA-206A-6885-C20556AD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70" y="2320771"/>
            <a:ext cx="4922822" cy="1069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4D6D64-B1E8-ED66-12BF-F59EF43A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2" y="3467595"/>
            <a:ext cx="5123661" cy="2841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86DFB8-46BA-8392-23F1-30C0D4E81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09" y="2127521"/>
            <a:ext cx="5646759" cy="23228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3D13A6-82BC-6860-C07B-C2119AF15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509" y="4562166"/>
            <a:ext cx="5919185" cy="20942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A12EC-A5B1-DF98-33B8-DD492732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53776-2339-F77B-C98F-8AEDA2F3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90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C84B6-DE10-0587-745A-0D533FA35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C6D7-781B-FD3D-8B26-C08287920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L2 is better than L1?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77AE7E-E86B-2E39-1C8D-4B914B09D4C1}"/>
              </a:ext>
            </a:extLst>
          </p:cNvPr>
          <p:cNvCxnSpPr/>
          <p:nvPr/>
        </p:nvCxnSpPr>
        <p:spPr>
          <a:xfrm>
            <a:off x="5803896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D9BE94-2FD1-5AB2-ED37-79F260250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47" y="2320771"/>
            <a:ext cx="5413360" cy="2027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2E915-D622-A508-A048-B4CF309C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47" y="4515547"/>
            <a:ext cx="5331230" cy="102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3A979D-86F0-E288-03AC-EA0F0C9E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36" y="2197703"/>
            <a:ext cx="5858917" cy="2698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51FD89-7282-9063-851B-D12454A42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436" y="5025897"/>
            <a:ext cx="5951568" cy="162070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EA66A-931C-0D65-81B0-EF495A74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5BECA-BDDC-CA7B-C698-1EECD6025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99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90832-90D4-3823-8AA2-46E75340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BA9E-428E-B7B0-F4E3-664E094B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L2 in crypto VS. L2 in US stock market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8E585C-8173-8A8E-3ABD-D12EF714C337}"/>
              </a:ext>
            </a:extLst>
          </p:cNvPr>
          <p:cNvCxnSpPr/>
          <p:nvPr/>
        </p:nvCxnSpPr>
        <p:spPr>
          <a:xfrm>
            <a:off x="5803896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0DF8C6-9878-9AC9-FE11-E7DA0C587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90" y="2478840"/>
            <a:ext cx="5732206" cy="3459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D98FA-0DB8-24BE-18B4-BCE1C8CFB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81" y="2997119"/>
            <a:ext cx="6048964" cy="21642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ADCF6-732B-59FB-EC02-4CADD054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CB3E3-7622-375B-8B58-74D1996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98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825C7-F2AE-7A3B-A8BC-8A1E72A45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9449-CEAC-6027-DA58-664094B1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Queue Imbalance Factor for Stock Market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D117A9-F347-B8F2-A788-4846DC2EA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870" y="2114297"/>
            <a:ext cx="7073776" cy="447394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43051-966C-98AB-33D9-EB720ECD8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975ED-4AD9-7955-72E1-F94D06A9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7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65FE-0240-3D1E-521E-178DA601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143C-71AE-9028-A7E7-3B454598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Quick Test!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3E5FE9-2C73-AE27-04E0-EDD728A09216}"/>
              </a:ext>
            </a:extLst>
          </p:cNvPr>
          <p:cNvCxnSpPr/>
          <p:nvPr/>
        </p:nvCxnSpPr>
        <p:spPr>
          <a:xfrm>
            <a:off x="5803896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088D-47E2-BA99-7B59-EFA2C485D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5" y="2566577"/>
            <a:ext cx="5657579" cy="3057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22F8C-0B26-3285-B980-13866E3B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54" y="2328034"/>
            <a:ext cx="5938487" cy="390561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B4F9C-4090-5E0F-34F5-4DF3B8B0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0E332-2009-CAB6-41A8-B2873996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65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DE46-6457-23FE-6088-F993F565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35BA-0DD4-40D6-3555-01DD08E2F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Quick Test!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06D5CF-BA01-E646-08AE-873B2A979AC8}"/>
              </a:ext>
            </a:extLst>
          </p:cNvPr>
          <p:cNvCxnSpPr/>
          <p:nvPr/>
        </p:nvCxnSpPr>
        <p:spPr>
          <a:xfrm>
            <a:off x="5803896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A4A34E-444C-EF82-2A93-8F27A90D6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29" y="2320771"/>
            <a:ext cx="5502207" cy="347042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1CC58-8A94-A58F-6111-4609943AB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8CFDF-7479-40C0-A859-12B4F5EA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695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E864-12D4-68F2-BCFB-BD37A744E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6C9F-73E7-E086-B24B-C856FEFDB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ACTUAL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19D94-2A76-51DF-F8FF-0AC4BC29C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Aggressor Ratio / Trade Flow Imbalance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693B-2570-A107-50D2-F6A3E690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70B8-2820-6FF8-88D6-F56AEB7A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22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C4AE3-9742-F9C0-C16E-14CBBE239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0223-39A5-3B7F-5A73-F11875AA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Trade Flow Imbalance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F3EA53-A260-3DBD-24E4-683C4645AF94}"/>
              </a:ext>
            </a:extLst>
          </p:cNvPr>
          <p:cNvCxnSpPr/>
          <p:nvPr/>
        </p:nvCxnSpPr>
        <p:spPr>
          <a:xfrm>
            <a:off x="5803896" y="2320771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D8AD99-7EE4-4E7E-75A1-9A0524D6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8" y="2200104"/>
            <a:ext cx="5323343" cy="1595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56E181-B166-0559-16AF-65A998A1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8" y="3978693"/>
            <a:ext cx="5241625" cy="1389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91934-6DB1-9765-CD34-24AD5C07D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6" y="5426832"/>
            <a:ext cx="5313577" cy="1300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88509F-1F08-8E9D-0EC4-759CB72D2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750" y="2674758"/>
            <a:ext cx="5931233" cy="26078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399E0-471E-F50F-C527-A49C3CAF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EA3D2-ADBE-7A14-EA34-A8D06F54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17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1C931-4138-1A61-C284-FAF3391C6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1751-C94C-81E6-82FD-47DBF718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Trade Flow Imbalance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42AAB-6745-460C-B824-13544A92FBD3}"/>
              </a:ext>
            </a:extLst>
          </p:cNvPr>
          <p:cNvSpPr txBox="1"/>
          <p:nvPr/>
        </p:nvSpPr>
        <p:spPr>
          <a:xfrm>
            <a:off x="629265" y="2442920"/>
            <a:ext cx="4896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While Order Imbalance (OBI) looks at the </a:t>
            </a:r>
            <a:r>
              <a:rPr lang="en-US" i="1" dirty="0"/>
              <a:t>intent</a:t>
            </a:r>
            <a:r>
              <a:rPr lang="en-US" dirty="0"/>
              <a:t> to trade (limit orders), the Aggressor Ratio looks at </a:t>
            </a:r>
            <a:r>
              <a:rPr lang="en-US" i="1" dirty="0"/>
              <a:t>actual executed trades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It tells you who is more desperate to trade right now: the buyers or the sellers.</a:t>
            </a:r>
            <a:endParaRPr lang="en-MY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C1A298-3432-A446-8191-763A4565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4" y="4421973"/>
            <a:ext cx="4277032" cy="1042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FA4A6-0955-5487-222C-2503A89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81" y="2282805"/>
            <a:ext cx="6629372" cy="34046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3F539B-B243-D67F-0835-E8851A10A8E9}"/>
              </a:ext>
            </a:extLst>
          </p:cNvPr>
          <p:cNvCxnSpPr/>
          <p:nvPr/>
        </p:nvCxnSpPr>
        <p:spPr>
          <a:xfrm>
            <a:off x="5281243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43B73-17BB-1182-44B0-223FE0CF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7F52C-930B-557B-9CFB-F16CE58A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6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CF3B6-E822-2236-76A2-ADA90129E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824C-85EC-B3B2-622B-9293F976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t statistic for Spearman Correlation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17DC8-0F5B-BACC-D420-76780C21679F}"/>
              </a:ext>
            </a:extLst>
          </p:cNvPr>
          <p:cNvCxnSpPr/>
          <p:nvPr/>
        </p:nvCxnSpPr>
        <p:spPr>
          <a:xfrm>
            <a:off x="6128361" y="2360099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BD1D80-48C0-243C-4663-9A44735477D4}"/>
              </a:ext>
            </a:extLst>
          </p:cNvPr>
          <p:cNvSpPr txBox="1"/>
          <p:nvPr/>
        </p:nvSpPr>
        <p:spPr>
          <a:xfrm>
            <a:off x="1199536" y="392668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91D31D-7EEA-3B07-87F4-C341FC070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511" y="2360099"/>
            <a:ext cx="5867206" cy="1268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7DEB2A-8F4D-C2F0-6067-ABFDB1428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11" y="4056946"/>
            <a:ext cx="5655347" cy="2408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21FF35-8CBB-4371-5164-831DDF72D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63" y="1513153"/>
            <a:ext cx="5240743" cy="2961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FEB50A-6D9B-1F47-9BA0-E3DC7A596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91" y="4699819"/>
            <a:ext cx="5650198" cy="18181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1E5F4-D71C-E358-712E-E081A8B7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BC988-24D5-36C0-7545-A5720317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038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0179-2414-C7BB-8DB3-9AE3F3EE7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66E2-DC1F-34EF-4093-9C8EB1E1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Trade Flow Imbalance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6D91D8-6852-51D8-FAC9-CFE0DA87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183" y="2242114"/>
            <a:ext cx="5102961" cy="3231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599ED-BA89-F348-32C3-82276A22BADA}"/>
              </a:ext>
            </a:extLst>
          </p:cNvPr>
          <p:cNvSpPr txBox="1"/>
          <p:nvPr/>
        </p:nvSpPr>
        <p:spPr>
          <a:xfrm>
            <a:off x="678028" y="5663029"/>
            <a:ext cx="489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Like RSI</a:t>
            </a:r>
          </a:p>
          <a:p>
            <a:r>
              <a:rPr lang="en-US" dirty="0"/>
              <a:t>Don’t need L2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C2330-20A3-95D5-2E89-C61C012A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33861"/>
            <a:ext cx="5171204" cy="68025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613969-B156-892B-2A14-6BD5F1606899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A284376-9E04-E01C-752F-FF74850A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50509"/>
            <a:ext cx="5820587" cy="163852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119DA-B0C9-3189-F707-47A88420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E67B3-7FFC-384A-F016-475F228C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27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18EE1-14E4-9594-E940-5427A0BA1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807D-A135-CAC6-757D-8A9BC04B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Trade Flow Imbalance Result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5CEB00-EA3F-2121-6FDA-E75AD48EEDFE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C31585-AA3A-0BD6-6F9F-8AE50893A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8" y="2399518"/>
            <a:ext cx="5871323" cy="3165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6729F-33DA-CAA7-994A-9AD42527E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07" y="2729357"/>
            <a:ext cx="5744377" cy="280074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BE1C7-4CDB-0E3B-7903-F8F3B049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20D78-3203-A90F-F7FA-6ABE86E2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657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21087-596D-CCD9-A920-A3D699AA4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BE64-A5CA-30B1-03FF-BD9BE819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Trade Flow Imbalance Result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1DAA39-5AFD-55D5-4811-7BE4CBE2AF12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9E4807-8BBF-F112-BB30-FDDC80DDD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8" y="2063940"/>
            <a:ext cx="5871323" cy="3165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1A9F71-973F-D83D-931D-38FA5CD2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21" y="2568140"/>
            <a:ext cx="6137141" cy="3272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42A63-A769-75A6-74D4-C7A0C317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4" y="5401211"/>
            <a:ext cx="5119969" cy="123226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FDEFA-8BA1-34F8-C7B9-44C5372F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025A1-E561-B05B-9A08-867BDDE7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58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73851-580D-DF53-0CA7-6785516CD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5DCC-454B-D7B4-775B-09EBC366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Trade Flow Imbalance Result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094FB2-3215-52CC-765E-ABC2734A2C95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DFE94F-39FA-0906-E88B-1075B0C46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8" y="2399518"/>
            <a:ext cx="5871323" cy="3165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EEDE4-E4F6-2B2E-76F9-3296B06A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80783"/>
            <a:ext cx="6017936" cy="2216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3E171-1558-F9FC-46A2-9004055DE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538" y="4815056"/>
            <a:ext cx="6017936" cy="18735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AEC79-78F7-8603-321F-87147D0A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BA265-7CE9-CAAB-CE5E-FAD0A252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97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28C12-2BDF-1091-5434-1EB1B705B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0F21-BE72-BF8D-38D4-45D2844F8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200" b="1" dirty="0"/>
              <a:t>Machine Learning in Order Flow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24DC9-63D9-FE92-9CC9-8359D333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F3583-27EA-D958-099B-67DBD882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DB8B4-4D65-619F-6A8F-28776E8E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589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E8B0-6C6B-604A-7D0F-78E92D173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5CC0-91C2-9DCD-50AA-AE9A7B19F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200" b="1" dirty="0" err="1"/>
              <a:t>DeepLOB</a:t>
            </a:r>
            <a:endParaRPr lang="en-US" sz="7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53012-8866-B8D5-992B-F9AD5737A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Machine Learning in Order Flow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B8322-B8D8-5EBD-3E82-9A41E456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83" r="34424" b="75577"/>
          <a:stretch>
            <a:fillRect/>
          </a:stretch>
        </p:blipFill>
        <p:spPr>
          <a:xfrm>
            <a:off x="578651" y="5361917"/>
            <a:ext cx="6818882" cy="8431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3B58D-29F4-5917-F034-26F8E01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71BDB-C604-A3C4-03E0-BAF5B86E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10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B6D88-2340-3B7C-0979-A8C5628DD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2B81-02C2-A20B-34B1-E23D1C2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Moving from Linear to Non-Linear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7C80D7-2E7E-9011-8623-6CD4F6924D53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C057C8-F804-4BF4-5DFE-2903C2381A06}"/>
              </a:ext>
            </a:extLst>
          </p:cNvPr>
          <p:cNvSpPr txBox="1"/>
          <p:nvPr/>
        </p:nvSpPr>
        <p:spPr>
          <a:xfrm>
            <a:off x="1199536" y="392668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Involving Machine Learning in Order Flow Analysis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6B929B-D8B1-A3CE-CD29-CE69982AB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28" y="2720167"/>
            <a:ext cx="5579682" cy="2225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5962D-7281-B26B-7798-B2F6749B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013" y="2982479"/>
            <a:ext cx="6121596" cy="17008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EDDDC-DE59-3768-E75F-DD8E7340A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434B8-CAEA-3478-AC4B-9FE7F0D2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55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5FE-EDAC-FDB3-20F1-57F7173D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169F-5017-6D29-7603-E65DC547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 err="1"/>
              <a:t>DeepLOB</a:t>
            </a:r>
            <a:endParaRPr lang="en-MY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B70BC8-B72A-57BE-C3D2-537E95160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929" y="2249425"/>
            <a:ext cx="11076142" cy="1179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204CE2-72AA-BC9E-C096-526269E44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9" y="3950209"/>
            <a:ext cx="7219387" cy="1981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3B0512-A3B1-D5CD-A4AC-21E558222236}"/>
              </a:ext>
            </a:extLst>
          </p:cNvPr>
          <p:cNvSpPr txBox="1"/>
          <p:nvPr/>
        </p:nvSpPr>
        <p:spPr>
          <a:xfrm>
            <a:off x="639098" y="3580877"/>
            <a:ext cx="489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and Solution</a:t>
            </a:r>
            <a:endParaRPr lang="en-MY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02954-0D45-7C96-9FF1-191CF69F192C}"/>
              </a:ext>
            </a:extLst>
          </p:cNvPr>
          <p:cNvSpPr txBox="1"/>
          <p:nvPr/>
        </p:nvSpPr>
        <p:spPr>
          <a:xfrm>
            <a:off x="557929" y="6268710"/>
            <a:ext cx="10124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dirty="0" err="1">
                <a:solidFill>
                  <a:schemeClr val="bg1">
                    <a:lumMod val="50000"/>
                  </a:schemeClr>
                </a:solidFill>
              </a:rPr>
              <a:t>DeepLOB</a:t>
            </a:r>
            <a:r>
              <a:rPr lang="en-MY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MY" sz="1400" dirty="0" err="1">
                <a:solidFill>
                  <a:schemeClr val="bg1">
                    <a:lumMod val="50000"/>
                  </a:schemeClr>
                </a:solidFill>
              </a:rPr>
              <a:t>Pytorch</a:t>
            </a:r>
            <a:r>
              <a:rPr lang="en-MY" sz="1400" dirty="0">
                <a:solidFill>
                  <a:schemeClr val="bg1">
                    <a:lumMod val="50000"/>
                  </a:schemeClr>
                </a:solidFill>
              </a:rPr>
              <a:t> Repo: https://github.com/Jeonghwan-Cheon/lob-deep-learning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2C730-A73D-9F8D-66FF-1C151D9E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D956B-A038-A0D8-5071-548A024D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360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94C33-0B83-6782-D0A7-1C6548FB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BAC5-EC0D-9DE7-B861-4B0DA4EE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 err="1"/>
              <a:t>DeepLOB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902464-0513-2657-54D1-3DA553B1564C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9F63BD-9317-12C2-352C-23E670D28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5" y="2704231"/>
            <a:ext cx="5755817" cy="267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8E574E-E326-B7EA-943E-432A2A17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8930"/>
            <a:ext cx="5866908" cy="29367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1F247-549D-31E2-464F-9AD6AE9A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57C0A-576C-4FB1-029C-3AF3FEAC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9729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D3307-D5B3-5448-2C60-66F7F5589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DC2C-82E1-39D3-8522-69A81704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 err="1"/>
              <a:t>DeepLOB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5B0B10-1EF5-516A-1CCA-B608A1617C06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6D2EA2-6BC7-4257-41BF-DDCC058A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16" y="2636134"/>
            <a:ext cx="5782281" cy="2801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1DECE-3F87-EADC-1110-E9858220F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26" y="3157843"/>
            <a:ext cx="6055776" cy="17576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7B898-72BA-9ECB-37F7-44B60FAF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D78C-8435-D84A-6432-B9D2EE33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94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3FA70-C6D0-671E-F852-2E84B2546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0AA7-C43E-C280-A900-FA367CA01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ORDER FLOW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D7676-85F4-784D-3475-CCA430B0F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Supplementary Notes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AF80B-AB09-8B3C-8DDA-C71DB4A0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7C0E4-1416-7ADB-D69D-C9ED9D4B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90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96B6-B263-CC76-849A-576969992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9371-6F61-C2DE-0D3B-AACF8BFC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Dive deeper into the </a:t>
            </a:r>
            <a:r>
              <a:rPr lang="en-MY" dirty="0" err="1"/>
              <a:t>blackbox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EFE76-4D84-42FE-1E38-A7FE9F1B4E53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42AD2B-3142-73F8-1B58-6F09D281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93" y="2439808"/>
            <a:ext cx="5472119" cy="3379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27C21-F87C-C053-7E15-AABBD12D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11" y="4424875"/>
            <a:ext cx="5807212" cy="1523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14C8AE-131F-576E-637D-D5A698732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54466"/>
            <a:ext cx="5992511" cy="163179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CB365-D007-7A50-329C-01AD28CE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80291-629E-D423-4E31-4F20C087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682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E0D38-9466-A81F-A499-9F3848D58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236C-2B2D-4B27-30D5-3ADBE957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Dive deeper into the </a:t>
            </a:r>
            <a:r>
              <a:rPr lang="en-MY" dirty="0" err="1"/>
              <a:t>blackbox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0350AA-EE41-70D0-5ECB-D2B85E1F21B4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C884E5-5D39-F6AC-8C49-895D80D48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42" y="2086673"/>
            <a:ext cx="5325070" cy="2330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756D43-775D-E0A2-51B4-85BF7622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41" y="4504152"/>
            <a:ext cx="5571819" cy="1959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1BA1DB-F588-E525-8294-97C157F1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863" y="2153473"/>
            <a:ext cx="5621619" cy="18187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9DF51E-5E88-1E5D-75BD-ACA3A43B4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70630"/>
            <a:ext cx="5652412" cy="25464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FBCB7-D81E-342B-6E3B-9C614F7B7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A2AB2-E30B-F6A9-432C-23791609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806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14C39-B71D-302A-6307-A42DB482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29ED1-2978-3683-C828-4DF113AE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Dive deeper into the </a:t>
            </a:r>
            <a:r>
              <a:rPr lang="en-MY" dirty="0" err="1"/>
              <a:t>blackbox</a:t>
            </a:r>
            <a:endParaRPr lang="en-MY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1BD6C-B3F9-3925-35E9-D351915B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057" y="2323231"/>
            <a:ext cx="3485992" cy="369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FBEA2-91E8-5A07-0DE2-0D3429C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00" y="2323231"/>
            <a:ext cx="6628041" cy="36941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155C7-EC57-5D15-ACA6-18CFEF0C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C95BA-A098-D7DE-A1E9-077BCC62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645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BC91-F68B-CEE8-0070-955764574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4C83-F31A-2848-0D58-7DE4A4AD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Dive deeper into the </a:t>
            </a:r>
            <a:r>
              <a:rPr lang="en-MY" dirty="0" err="1"/>
              <a:t>blackbox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A6C79-CEEF-3031-A191-2BA3AB28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300" y="2431385"/>
            <a:ext cx="6628041" cy="3694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F81BA6-8FF5-C099-D702-7A2C12D3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1" y="3162416"/>
            <a:ext cx="4563430" cy="15449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49787-45CF-A0C5-3B4A-84D74E11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20A64-C5C8-18D9-0AD3-2DECD436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261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2DEE9-510F-DCB2-3C2A-1F115CCA1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778B-256C-E917-3089-C777882C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8" y="564697"/>
            <a:ext cx="11130115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Demo of how the neural network processes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EC229-A9E3-4DF3-8B5F-9A6639C9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2467897"/>
            <a:ext cx="5442616" cy="347653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090DE6-3967-6B46-D3F1-106338C70A3E}"/>
              </a:ext>
            </a:extLst>
          </p:cNvPr>
          <p:cNvCxnSpPr/>
          <p:nvPr/>
        </p:nvCxnSpPr>
        <p:spPr>
          <a:xfrm>
            <a:off x="6028117" y="2340435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89CAE0-7535-3AED-F3B4-CE7ADB8FC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677" y="2249305"/>
            <a:ext cx="5224419" cy="2864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286FB4-37AA-9F45-6B50-918A9963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5188529"/>
            <a:ext cx="3569109" cy="157896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C8CEE-0EC6-A497-B3C7-561E530F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E9534-4114-20FF-A4F6-5147B936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681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7E74-52FC-92D1-158D-EE7D4AC3C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852A-1024-FBBB-3A86-5E573919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8" y="564697"/>
            <a:ext cx="11130115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Demo of how the neural network processes the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1AE021-90AD-5D64-DA26-2D9CFA586A66}"/>
              </a:ext>
            </a:extLst>
          </p:cNvPr>
          <p:cNvCxnSpPr/>
          <p:nvPr/>
        </p:nvCxnSpPr>
        <p:spPr>
          <a:xfrm>
            <a:off x="6028117" y="2340435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5429A1D-28C6-BD43-4B9A-07E72921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0" y="2340435"/>
            <a:ext cx="5652135" cy="3628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26C9D2-7CA4-9483-11B8-CA347EBD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2770"/>
            <a:ext cx="5667800" cy="34365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55EDFD-5E11-6639-6D2C-A676F5D1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62E7B-FF64-08DF-B206-970BC7D35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99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C1DB7-9306-8C42-605A-6147E158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8812-144A-7085-CE8A-C1B60FFA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8" y="564697"/>
            <a:ext cx="11130115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Demo of how the neural network processes the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2ACFAB-6579-F59E-82D3-72B98717A5E9}"/>
              </a:ext>
            </a:extLst>
          </p:cNvPr>
          <p:cNvCxnSpPr/>
          <p:nvPr/>
        </p:nvCxnSpPr>
        <p:spPr>
          <a:xfrm>
            <a:off x="5632575" y="2330603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6932A82-86F4-905E-2D7E-E9E5EB8B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2263359"/>
            <a:ext cx="4923711" cy="2424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134EA-1F7F-F302-E335-C8441A06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8" y="5207301"/>
            <a:ext cx="2841522" cy="1009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F952F-05C3-0854-72DB-E42F1B7904EB}"/>
              </a:ext>
            </a:extLst>
          </p:cNvPr>
          <p:cNvSpPr txBox="1"/>
          <p:nvPr/>
        </p:nvSpPr>
        <p:spPr>
          <a:xfrm>
            <a:off x="688258" y="4763092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Four types of file is needed: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970D53-3FE3-7BAA-28D1-D489BE550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05" y="2263359"/>
            <a:ext cx="5951559" cy="2225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D5869-A96B-2A16-DBD5-1C7C92FD1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811" y="4488430"/>
            <a:ext cx="5141327" cy="21225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FD3C0-AD0A-2CDD-6F9B-EE661651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EF20C-99E4-F07D-39CA-CCE7E9AC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601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CD1A0-BAAD-1BC6-5AE7-1B6F3E4DD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2576-DDFD-9DB7-A2D2-9A428274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8" y="564697"/>
            <a:ext cx="11130115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Demo of how the neural network processes the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84FA49-EE42-C37C-8C36-A87905B2DECE}"/>
              </a:ext>
            </a:extLst>
          </p:cNvPr>
          <p:cNvCxnSpPr/>
          <p:nvPr/>
        </p:nvCxnSpPr>
        <p:spPr>
          <a:xfrm>
            <a:off x="5632575" y="2330603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57C6A5-C995-86B5-AD4B-AD179EE9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7" y="2880022"/>
            <a:ext cx="5339945" cy="1972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B899E-78D6-C049-21D4-433CC875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59" y="2334462"/>
            <a:ext cx="6183939" cy="3250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E78AB-58D7-74D0-C533-75E873BB4265}"/>
              </a:ext>
            </a:extLst>
          </p:cNvPr>
          <p:cNvSpPr txBox="1"/>
          <p:nvPr/>
        </p:nvSpPr>
        <p:spPr>
          <a:xfrm>
            <a:off x="5699544" y="5736500"/>
            <a:ext cx="62041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result is not satisfying because the “brain” is made with a highly stable set of stocks, which makes the “brain” output that it’s better not to buy or sell</a:t>
            </a:r>
            <a:endParaRPr lang="en-MY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9D67C-E890-9AF8-A764-909DCC73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379D8-5040-07A0-F1A8-015E24E5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582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A9F8-30C5-80A8-7C93-BF4B3173B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31E1-89CA-5846-4607-08DAA2CE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Is the </a:t>
            </a:r>
            <a:r>
              <a:rPr lang="en-MY" dirty="0" err="1"/>
              <a:t>DeepLOB</a:t>
            </a:r>
            <a:r>
              <a:rPr lang="en-MY" dirty="0"/>
              <a:t> hedge fund level yet?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B49F4-D35A-EBCF-4135-4FF4F0181CD4}"/>
              </a:ext>
            </a:extLst>
          </p:cNvPr>
          <p:cNvSpPr txBox="1"/>
          <p:nvPr/>
        </p:nvSpPr>
        <p:spPr>
          <a:xfrm>
            <a:off x="1199536" y="392668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ECA8FE-FECD-B55B-D8E9-60739645E917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2829B69-DC90-C993-08A6-D89EF1457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3" y="2150987"/>
            <a:ext cx="5637538" cy="2123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C4DCE-19C0-EB7F-B8D0-4F9A8C8C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88" y="4408773"/>
            <a:ext cx="5490207" cy="147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2B31A-22BA-E9B2-D620-B1427FC1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21" y="2242114"/>
            <a:ext cx="5637539" cy="1534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60C70-5DAB-1A59-ECD3-21D47C81C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627" y="3776669"/>
            <a:ext cx="5399513" cy="298072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99D38-3E24-4C1D-8BB3-7CBE6BCC5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4B8A-B55F-ECBA-608D-A9B6D819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69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0438-4707-32BD-9566-EE1044FD9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440E-30A3-0B2E-8F38-BFC2E90E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Is the </a:t>
            </a:r>
            <a:r>
              <a:rPr lang="en-MY" dirty="0" err="1"/>
              <a:t>DeepLOB</a:t>
            </a:r>
            <a:r>
              <a:rPr lang="en-MY" dirty="0"/>
              <a:t> hedge fund level yet?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2786D-2A0F-A11B-5AB0-8F49DD8003C9}"/>
              </a:ext>
            </a:extLst>
          </p:cNvPr>
          <p:cNvSpPr txBox="1"/>
          <p:nvPr/>
        </p:nvSpPr>
        <p:spPr>
          <a:xfrm>
            <a:off x="1199536" y="392668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D75DE0-933E-B9D9-64D7-CF4EAB2B6528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7E9E376-6A54-1C1D-D6E5-E5267EFB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9" y="2773663"/>
            <a:ext cx="5514725" cy="2070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326F4-05ED-ED4B-77AA-6AD74BFC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22" y="2438759"/>
            <a:ext cx="6179698" cy="36542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3D928-D052-FE2E-9DAA-A7B2C5F6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9D2C0-A92C-920B-C644-00EC85E7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3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E6D51-AD96-4514-A4CE-87587FD66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624F-0D14-A0F5-9ACB-01A6C13B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Websockets</a:t>
            </a:r>
            <a:r>
              <a:rPr lang="en-MY" dirty="0"/>
              <a:t> VS Rest APIs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90B333-1EC6-7AC1-A01D-CEB637FD3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64" y="2399430"/>
            <a:ext cx="2753481" cy="369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F22DA-1602-953B-D54F-D9F8C7C2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1552" y="2399430"/>
            <a:ext cx="3422197" cy="3699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5308-6E73-021E-6C59-647D12D60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456" y="2399430"/>
            <a:ext cx="4598507" cy="36994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6C676-79E0-2A9D-E9DE-7F9339D2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08887-C354-D617-377E-FCD41847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32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89E8B-8DA8-57CB-7281-59A24671B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D343-40F6-FA6D-CC02-E2C3D0EF1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200" b="1" dirty="0"/>
              <a:t>Machine Learning in Order Flow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6F09F-F962-997F-DB6C-748D12AB4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Others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EC7D3-5D24-B3CF-4C60-4F01F4C8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939FD-A57E-5A41-E04B-0C03601E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99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CA0A-8B87-3F9B-BB2C-27A44665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00A4-3433-FBF1-799C-98FDEFEE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Other ML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6BD06-5CF4-F8DE-1432-5120902EC7D5}"/>
              </a:ext>
            </a:extLst>
          </p:cNvPr>
          <p:cNvSpPr txBox="1"/>
          <p:nvPr/>
        </p:nvSpPr>
        <p:spPr>
          <a:xfrm>
            <a:off x="1199536" y="392668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Involving Machine Learning in Order Flow Analysis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D04C7E-0B6D-798E-47A5-432C3A62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70" y="3070741"/>
            <a:ext cx="5260653" cy="923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53F563-77B1-1C86-DC47-544ACB97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2114"/>
            <a:ext cx="5364622" cy="33904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2FBBC3-F966-73BE-080B-AE9AC3A32857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6F123-23DB-BAD4-4A1E-FAF4C8A6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BE39E-5970-2566-E0FA-37890497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82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38B1-15F7-F67E-B107-2E5CEF20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2F27-9B59-60A5-A17F-B09FF750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Other more advanced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1FDFE-10B6-13B5-5D61-7BC8186E9250}"/>
              </a:ext>
            </a:extLst>
          </p:cNvPr>
          <p:cNvSpPr txBox="1"/>
          <p:nvPr/>
        </p:nvSpPr>
        <p:spPr>
          <a:xfrm>
            <a:off x="1199536" y="392668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Involving Machine Learning in Order Flow Analysis</a:t>
            </a:r>
            <a:endParaRPr lang="en-MY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C4DFA3-921E-8B69-6C02-A5B2832D093D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A1C2FE-45F5-9B7D-31AC-50DB17FBD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31" y="2409262"/>
            <a:ext cx="5668228" cy="2862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60897C-2A4B-9CB6-307E-A5DBB0B8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04" y="2659922"/>
            <a:ext cx="5936865" cy="26119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DCF9D-2E4B-ECE6-7FD2-286A02DB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19F9-44A9-E985-087B-D918FB37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968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9B793-1A31-E4D4-4550-3A1D94A5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7022-0B53-710D-51C0-04D83813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Other more advanced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73093-34A4-AE4D-9B67-1E04CA9BCDCB}"/>
              </a:ext>
            </a:extLst>
          </p:cNvPr>
          <p:cNvSpPr txBox="1"/>
          <p:nvPr/>
        </p:nvSpPr>
        <p:spPr>
          <a:xfrm>
            <a:off x="1199536" y="392668"/>
            <a:ext cx="62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MY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F36D4E-954F-1026-C3D9-1F961F19117B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B84716E-33C3-C138-C287-B30BBFCC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9" y="2773663"/>
            <a:ext cx="5514725" cy="2070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171F8D-5C31-4017-1123-10FAA47A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22" y="2438759"/>
            <a:ext cx="6179698" cy="36542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7431E-C9B4-1BF9-83D9-247B322D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0CC18-DFE5-DBD9-CC9C-B224C2A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529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E0947-AC65-D04F-F183-280A38A7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748D-3F77-B2B7-1ECD-672936517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 sz="7400" b="1" dirty="0"/>
              <a:t>Things Missing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C966F-8D3A-8AFF-E13D-9EB607866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r>
              <a:rPr lang="en-US" dirty="0"/>
              <a:t>Technical Analysis using kernel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7034F-103A-1D7B-ABA1-01F7A54A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E7351-581B-DC40-7356-561A5186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77BC9-61C6-4327-B72F-447E1E2C01E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998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B6CA2-9B67-0EE8-2CD3-05EAEE479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D54C-7451-41A9-15F9-25400DCE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Project To-Do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B48F86-3853-B94C-238B-C8927C90C44A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10A2F1-E0EC-0DE5-215F-2E2D6202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62" y="2242114"/>
            <a:ext cx="5642441" cy="1690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E23A4-AF36-01E4-1E46-3BF421BC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2" y="3938815"/>
            <a:ext cx="4925770" cy="2919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AB692F-02C4-0D11-BFB5-86E0AB6B1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255" y="2970186"/>
            <a:ext cx="5494571" cy="29191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43BAD-E931-7518-1DDC-3BDD2D95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6F418-E5A5-D42E-9E09-2EAF1C39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258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C4AB4-50EB-B618-2DAC-5C32887C4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40EE-E669-3583-0E2D-F5381EC3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515993" cy="1179576"/>
          </a:xfrm>
        </p:spPr>
        <p:txBody>
          <a:bodyPr>
            <a:normAutofit/>
          </a:bodyPr>
          <a:lstStyle/>
          <a:p>
            <a:r>
              <a:rPr lang="en-MY" dirty="0"/>
              <a:t>Project To-Do: Kernel Regression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739492-2FF9-13DF-C8DE-C64845E0D43C}"/>
              </a:ext>
            </a:extLst>
          </p:cNvPr>
          <p:cNvCxnSpPr/>
          <p:nvPr/>
        </p:nvCxnSpPr>
        <p:spPr>
          <a:xfrm>
            <a:off x="5919961" y="2242114"/>
            <a:ext cx="0" cy="377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CCDB0C-8A95-D839-D5E1-D4131FD6E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364" y="2736266"/>
            <a:ext cx="5286577" cy="2268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948A5-910F-7D7C-96AF-8F8F922F3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81" y="2585883"/>
            <a:ext cx="5547577" cy="35530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AFC87-05D1-A3A5-29BC-AB1A9B64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Tin Zi Yik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FFF20-EA5C-97F8-F658-A5357660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BB4807-5EE0-4E6B-BB40-22FFBAD70B62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9628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AccentBoxVTI">
    <a:dk1>
      <a:srgbClr val="000000"/>
    </a:dk1>
    <a:lt1>
      <a:sysClr val="window" lastClr="FFFFFF"/>
    </a:lt1>
    <a:dk2>
      <a:srgbClr val="262626"/>
    </a:dk2>
    <a:lt2>
      <a:srgbClr val="FFFFFF"/>
    </a:lt2>
    <a:accent1>
      <a:srgbClr val="F5A700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7449</TotalTime>
  <Words>1900</Words>
  <Application>Microsoft Office PowerPoint</Application>
  <PresentationFormat>Widescreen</PresentationFormat>
  <Paragraphs>436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Google Sans Text</vt:lpstr>
      <vt:lpstr>Aptos</vt:lpstr>
      <vt:lpstr>Arial</vt:lpstr>
      <vt:lpstr>Avenir Next LT Pro</vt:lpstr>
      <vt:lpstr>Calibri</vt:lpstr>
      <vt:lpstr>AccentBoxVTI</vt:lpstr>
      <vt:lpstr>FINA4380</vt:lpstr>
      <vt:lpstr>Risk-Neutrality of Black Scholes Model</vt:lpstr>
      <vt:lpstr>It’s BS that force constant vol, not because of risk neutral</vt:lpstr>
      <vt:lpstr>Random Volatility Model</vt:lpstr>
      <vt:lpstr>Stochastic Volatility Model</vt:lpstr>
      <vt:lpstr>Spearman Correlation</vt:lpstr>
      <vt:lpstr>t statistic for Spearman Correlation</vt:lpstr>
      <vt:lpstr>ORDER FLOW ANALYSIS</vt:lpstr>
      <vt:lpstr>Websockets VS Rest APIs</vt:lpstr>
      <vt:lpstr>Rank Information Coefficient (RIC)</vt:lpstr>
      <vt:lpstr>Rank Information Coefficient</vt:lpstr>
      <vt:lpstr>Given RankIC, how to know whether it is a good factor</vt:lpstr>
      <vt:lpstr>Given RankIC, how to know whether it is a good factor</vt:lpstr>
      <vt:lpstr>Cross-Sectional RIC V.S. Time Series RIC</vt:lpstr>
      <vt:lpstr>Cross-Sectional RIC V.S. Time Series RIC</vt:lpstr>
      <vt:lpstr>Steps</vt:lpstr>
      <vt:lpstr>How Real Life Hedge Fund Use Lead Lag Analysis</vt:lpstr>
      <vt:lpstr>ORDER FLOW FACTORS</vt:lpstr>
      <vt:lpstr>Lists of Order Flow Factors proven useful</vt:lpstr>
      <vt:lpstr>Other Advanced L2 Level Factors</vt:lpstr>
      <vt:lpstr>Other Advanced L2 Level Factors</vt:lpstr>
      <vt:lpstr>Optional: L3 Level Factors</vt:lpstr>
      <vt:lpstr>Optional: L3 Level Factors</vt:lpstr>
      <vt:lpstr>Optional: L3 Level Factors</vt:lpstr>
      <vt:lpstr>1. Order Book Imbalance Ratio (L1)</vt:lpstr>
      <vt:lpstr>1. Order Book Imbalance Ratio</vt:lpstr>
      <vt:lpstr>1. Order Book Imbalance Ratio</vt:lpstr>
      <vt:lpstr>1. Order Book Imbalance Ratio (L2)</vt:lpstr>
      <vt:lpstr>2. Microprice Deviation</vt:lpstr>
      <vt:lpstr>2. Microprice Deviation</vt:lpstr>
      <vt:lpstr>2. Microprice Deviation (optional)</vt:lpstr>
      <vt:lpstr>3. Depth Slope (Involve L2 Data)</vt:lpstr>
      <vt:lpstr>3. Depth Slope (Involve L2 Data)</vt:lpstr>
      <vt:lpstr>3. Depth Slope (Involve L2 Data)</vt:lpstr>
      <vt:lpstr>4. Replenishment Rate/Iceberg Detection</vt:lpstr>
      <vt:lpstr>4. Replenishment Rate/Iceberg Detection</vt:lpstr>
      <vt:lpstr>5. Aggressor Ratio/ Trade Flow Imbalance</vt:lpstr>
      <vt:lpstr>5. Aggressor Ratio/ Trade Flow Imbalance</vt:lpstr>
      <vt:lpstr>6. L2 Liquidity Depletion Indicator</vt:lpstr>
      <vt:lpstr>6. L2 Liquidity Depletion Indicator</vt:lpstr>
      <vt:lpstr>7. Order Flow Imbalance/LOBSTER factor</vt:lpstr>
      <vt:lpstr>7. Order Flow Imbalance/LOBSTER factor</vt:lpstr>
      <vt:lpstr>Other Order Flow Factors Logic</vt:lpstr>
      <vt:lpstr>ACTUAL RUN</vt:lpstr>
      <vt:lpstr>Methodology</vt:lpstr>
      <vt:lpstr>Methodology</vt:lpstr>
      <vt:lpstr>Transforming L2_OBI Methodology into Code</vt:lpstr>
      <vt:lpstr>Is OBI a useful factor? Yes if OBI change before price change</vt:lpstr>
      <vt:lpstr>The peak correlation at lag 0 suggests that the primary price discovery occurs within the 100ms sampling interval</vt:lpstr>
      <vt:lpstr>Do not enter at 3 seconds. That is where the fake-out happens.</vt:lpstr>
      <vt:lpstr>Run OBI with 10 symbols and compute time series RIC</vt:lpstr>
      <vt:lpstr>Run OBI with 10 symbols and compute time series RIC</vt:lpstr>
      <vt:lpstr>ACTUAL RUN</vt:lpstr>
      <vt:lpstr>Order Flow Imbalance/LOBSTER factor</vt:lpstr>
      <vt:lpstr>Is OFI a useful factor? Yes if OBI change before price change</vt:lpstr>
      <vt:lpstr>Is OFI a useful factor? Yes if OFI change before price change</vt:lpstr>
      <vt:lpstr>Run OFI with 10 symbols and compute time series RIC</vt:lpstr>
      <vt:lpstr>Run OFI with 10 symbols and compute time series RIC</vt:lpstr>
      <vt:lpstr>Run OFI with 10 symbols and compute time series RIC</vt:lpstr>
      <vt:lpstr>Run OFI with 10 symbols and compute time series RIC</vt:lpstr>
      <vt:lpstr>L2 OFI: Looks worse than L1 OFI. WHY?</vt:lpstr>
      <vt:lpstr>L2 is better than L1?</vt:lpstr>
      <vt:lpstr>L2 in crypto VS. L2 in US stock market</vt:lpstr>
      <vt:lpstr>Queue Imbalance Factor for Stock Market</vt:lpstr>
      <vt:lpstr>Quick Test!</vt:lpstr>
      <vt:lpstr>Quick Test!</vt:lpstr>
      <vt:lpstr>ACTUAL RUN</vt:lpstr>
      <vt:lpstr>Trade Flow Imbalance</vt:lpstr>
      <vt:lpstr>Trade Flow Imbalance</vt:lpstr>
      <vt:lpstr>Trade Flow Imbalance</vt:lpstr>
      <vt:lpstr>Trade Flow Imbalance Result</vt:lpstr>
      <vt:lpstr>Trade Flow Imbalance Result</vt:lpstr>
      <vt:lpstr>Trade Flow Imbalance Result</vt:lpstr>
      <vt:lpstr>Machine Learning in Order Flow Analysis</vt:lpstr>
      <vt:lpstr>DeepLOB</vt:lpstr>
      <vt:lpstr>Moving from Linear to Non-Linear</vt:lpstr>
      <vt:lpstr>DeepLOB</vt:lpstr>
      <vt:lpstr>DeepLOB</vt:lpstr>
      <vt:lpstr>DeepLOB</vt:lpstr>
      <vt:lpstr>Dive deeper into the blackbox</vt:lpstr>
      <vt:lpstr>Dive deeper into the blackbox</vt:lpstr>
      <vt:lpstr>Dive deeper into the blackbox</vt:lpstr>
      <vt:lpstr>Dive deeper into the blackbox</vt:lpstr>
      <vt:lpstr>Demo of how the neural network processes the data</vt:lpstr>
      <vt:lpstr>Demo of how the neural network processes the data</vt:lpstr>
      <vt:lpstr>Demo of how the neural network processes the data</vt:lpstr>
      <vt:lpstr>Demo of how the neural network processes the data</vt:lpstr>
      <vt:lpstr>Is the DeepLOB hedge fund level yet?</vt:lpstr>
      <vt:lpstr>Is the DeepLOB hedge fund level yet?</vt:lpstr>
      <vt:lpstr>Machine Learning in Order Flow Analysis</vt:lpstr>
      <vt:lpstr>Other ML topics</vt:lpstr>
      <vt:lpstr>Other more advanced topics</vt:lpstr>
      <vt:lpstr>Other more advanced topics</vt:lpstr>
      <vt:lpstr>Things Missing</vt:lpstr>
      <vt:lpstr>Project To-Do</vt:lpstr>
      <vt:lpstr>Project To-Do: Kernel Regression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 Yik Tin</dc:creator>
  <cp:lastModifiedBy>Zi Yik Tin</cp:lastModifiedBy>
  <cp:revision>19</cp:revision>
  <dcterms:created xsi:type="dcterms:W3CDTF">2026-01-13T09:39:59Z</dcterms:created>
  <dcterms:modified xsi:type="dcterms:W3CDTF">2026-02-09T09:44:06Z</dcterms:modified>
</cp:coreProperties>
</file>